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47" r:id="rId2"/>
    <p:sldId id="485" r:id="rId3"/>
    <p:sldId id="486" r:id="rId4"/>
    <p:sldId id="487" r:id="rId5"/>
    <p:sldId id="488" r:id="rId6"/>
    <p:sldId id="489" r:id="rId7"/>
    <p:sldId id="490" r:id="rId8"/>
    <p:sldId id="491" r:id="rId9"/>
    <p:sldId id="492" r:id="rId10"/>
    <p:sldId id="493" r:id="rId11"/>
    <p:sldId id="494" r:id="rId12"/>
    <p:sldId id="495" r:id="rId13"/>
    <p:sldId id="496" r:id="rId14"/>
    <p:sldId id="497" r:id="rId15"/>
    <p:sldId id="498" r:id="rId16"/>
    <p:sldId id="267" r:id="rId17"/>
    <p:sldId id="392" r:id="rId18"/>
    <p:sldId id="445" r:id="rId19"/>
    <p:sldId id="391" r:id="rId20"/>
    <p:sldId id="458" r:id="rId21"/>
    <p:sldId id="459" r:id="rId22"/>
    <p:sldId id="339" r:id="rId23"/>
    <p:sldId id="462" r:id="rId24"/>
    <p:sldId id="408" r:id="rId25"/>
    <p:sldId id="460" r:id="rId26"/>
    <p:sldId id="430" r:id="rId27"/>
    <p:sldId id="431" r:id="rId28"/>
    <p:sldId id="432" r:id="rId29"/>
    <p:sldId id="461" r:id="rId30"/>
    <p:sldId id="410" r:id="rId31"/>
    <p:sldId id="474" r:id="rId32"/>
    <p:sldId id="399" r:id="rId33"/>
    <p:sldId id="417" r:id="rId34"/>
    <p:sldId id="416" r:id="rId35"/>
    <p:sldId id="475" r:id="rId36"/>
    <p:sldId id="324" r:id="rId37"/>
    <p:sldId id="476" r:id="rId38"/>
    <p:sldId id="333" r:id="rId39"/>
    <p:sldId id="406" r:id="rId40"/>
    <p:sldId id="426" r:id="rId41"/>
    <p:sldId id="427" r:id="rId42"/>
    <p:sldId id="412" r:id="rId43"/>
    <p:sldId id="463" r:id="rId44"/>
    <p:sldId id="414" r:id="rId45"/>
    <p:sldId id="477" r:id="rId46"/>
    <p:sldId id="478" r:id="rId47"/>
    <p:sldId id="442" r:id="rId48"/>
    <p:sldId id="275" r:id="rId49"/>
    <p:sldId id="276" r:id="rId50"/>
    <p:sldId id="277" r:id="rId51"/>
    <p:sldId id="278" r:id="rId52"/>
    <p:sldId id="279" r:id="rId53"/>
    <p:sldId id="284" r:id="rId54"/>
    <p:sldId id="285" r:id="rId55"/>
    <p:sldId id="291" r:id="rId56"/>
    <p:sldId id="341" r:id="rId57"/>
    <p:sldId id="334" r:id="rId58"/>
    <p:sldId id="407" r:id="rId59"/>
    <p:sldId id="499" r:id="rId60"/>
    <p:sldId id="420" r:id="rId61"/>
    <p:sldId id="421" r:id="rId62"/>
    <p:sldId id="422" r:id="rId63"/>
    <p:sldId id="423" r:id="rId64"/>
    <p:sldId id="424" r:id="rId65"/>
    <p:sldId id="425" r:id="rId66"/>
    <p:sldId id="444" r:id="rId67"/>
    <p:sldId id="500" r:id="rId68"/>
    <p:sldId id="438" r:id="rId69"/>
    <p:sldId id="306" r:id="rId70"/>
    <p:sldId id="307" r:id="rId71"/>
    <p:sldId id="308" r:id="rId72"/>
    <p:sldId id="309" r:id="rId73"/>
    <p:sldId id="310" r:id="rId74"/>
    <p:sldId id="311" r:id="rId75"/>
    <p:sldId id="316" r:id="rId76"/>
    <p:sldId id="317" r:id="rId77"/>
    <p:sldId id="318" r:id="rId78"/>
    <p:sldId id="322" r:id="rId79"/>
    <p:sldId id="433" r:id="rId80"/>
    <p:sldId id="479" r:id="rId81"/>
    <p:sldId id="480" r:id="rId82"/>
    <p:sldId id="481" r:id="rId83"/>
    <p:sldId id="482" r:id="rId84"/>
    <p:sldId id="483" r:id="rId85"/>
    <p:sldId id="363" r:id="rId86"/>
    <p:sldId id="346" r:id="rId8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initials="m"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79" autoAdjust="0"/>
    <p:restoredTop sz="94660"/>
  </p:normalViewPr>
  <p:slideViewPr>
    <p:cSldViewPr>
      <p:cViewPr varScale="1">
        <p:scale>
          <a:sx n="69" d="100"/>
          <a:sy n="69" d="100"/>
        </p:scale>
        <p:origin x="-5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DFF61-3352-4F12-ADD2-11E11E325879}" type="doc">
      <dgm:prSet loTypeId="urn:microsoft.com/office/officeart/2005/8/layout/pyramid2" loCatId="list" qsTypeId="urn:microsoft.com/office/officeart/2005/8/quickstyle/simple1" qsCatId="simple" csTypeId="urn:microsoft.com/office/officeart/2005/8/colors/colorful1#3" csCatId="colorful" phldr="1"/>
      <dgm:spPr/>
    </dgm:pt>
    <dgm:pt modelId="{ADC38930-188A-4070-B6D4-BCB048B724D1}">
      <dgm:prSet phldrT="[Metin]" custT="1"/>
      <dgm:spPr/>
      <dgm:t>
        <a:bodyPr/>
        <a:lstStyle/>
        <a:p>
          <a:r>
            <a:rPr lang="tr-TR" sz="2400" b="1" dirty="0" smtClean="0">
              <a:solidFill>
                <a:schemeClr val="tx1"/>
              </a:solidFill>
            </a:rPr>
            <a:t>ÖNLEME</a:t>
          </a:r>
          <a:endParaRPr lang="tr-TR" sz="2400" dirty="0">
            <a:solidFill>
              <a:schemeClr val="tx1"/>
            </a:solidFill>
          </a:endParaRPr>
        </a:p>
      </dgm:t>
    </dgm:pt>
    <dgm:pt modelId="{6EBD4AFC-7B85-43DA-BEB3-082F980DCEF0}" type="parTrans" cxnId="{7EF81263-6CC8-4DB3-B285-5595557B0123}">
      <dgm:prSet/>
      <dgm:spPr/>
      <dgm:t>
        <a:bodyPr/>
        <a:lstStyle/>
        <a:p>
          <a:endParaRPr lang="tr-TR"/>
        </a:p>
      </dgm:t>
    </dgm:pt>
    <dgm:pt modelId="{B47BA71C-A8F5-4716-87CD-344F8CEEA667}" type="sibTrans" cxnId="{7EF81263-6CC8-4DB3-B285-5595557B0123}">
      <dgm:prSet/>
      <dgm:spPr/>
      <dgm:t>
        <a:bodyPr/>
        <a:lstStyle/>
        <a:p>
          <a:endParaRPr lang="tr-TR"/>
        </a:p>
      </dgm:t>
    </dgm:pt>
    <dgm:pt modelId="{AC84513B-36E7-404F-9ED3-74B63DDF3873}">
      <dgm:prSet phldrT="[Metin]" custT="1"/>
      <dgm:spPr/>
      <dgm:t>
        <a:bodyPr/>
        <a:lstStyle/>
        <a:p>
          <a:r>
            <a:rPr lang="tr-TR" sz="2400" b="1" dirty="0" smtClean="0">
              <a:solidFill>
                <a:schemeClr val="tx1"/>
              </a:solidFill>
            </a:rPr>
            <a:t>BİLİNÇLENDİRME</a:t>
          </a:r>
          <a:endParaRPr lang="tr-TR" sz="2400" dirty="0">
            <a:solidFill>
              <a:schemeClr val="tx1"/>
            </a:solidFill>
          </a:endParaRPr>
        </a:p>
      </dgm:t>
    </dgm:pt>
    <dgm:pt modelId="{C6DD3153-2B43-4B65-B7E5-C90D87D4BBEE}" type="parTrans" cxnId="{B8D7ED10-D358-4255-AC43-65CD23214ED8}">
      <dgm:prSet/>
      <dgm:spPr/>
      <dgm:t>
        <a:bodyPr/>
        <a:lstStyle/>
        <a:p>
          <a:endParaRPr lang="tr-TR"/>
        </a:p>
      </dgm:t>
    </dgm:pt>
    <dgm:pt modelId="{EAA6078A-87F2-4DD7-8131-1FA156386848}" type="sibTrans" cxnId="{B8D7ED10-D358-4255-AC43-65CD23214ED8}">
      <dgm:prSet/>
      <dgm:spPr/>
      <dgm:t>
        <a:bodyPr/>
        <a:lstStyle/>
        <a:p>
          <a:endParaRPr lang="tr-TR"/>
        </a:p>
      </dgm:t>
    </dgm:pt>
    <dgm:pt modelId="{38B53358-1D86-49FA-BF41-43C408807F7D}">
      <dgm:prSet phldrT="[Metin]" custT="1"/>
      <dgm:spPr/>
      <dgm:t>
        <a:bodyPr/>
        <a:lstStyle/>
        <a:p>
          <a:r>
            <a:rPr lang="tr-TR" sz="2400" b="1" dirty="0" smtClean="0">
              <a:solidFill>
                <a:schemeClr val="tx1"/>
              </a:solidFill>
            </a:rPr>
            <a:t>FARKINDALIK YARATMA</a:t>
          </a:r>
          <a:endParaRPr lang="tr-TR" sz="2400" dirty="0">
            <a:solidFill>
              <a:schemeClr val="tx1"/>
            </a:solidFill>
          </a:endParaRPr>
        </a:p>
      </dgm:t>
    </dgm:pt>
    <dgm:pt modelId="{DD35E860-B9B6-45A6-AA3F-1081BA473D58}" type="parTrans" cxnId="{33FDBD41-C600-40DB-AAC0-C03581F25925}">
      <dgm:prSet/>
      <dgm:spPr/>
      <dgm:t>
        <a:bodyPr/>
        <a:lstStyle/>
        <a:p>
          <a:endParaRPr lang="tr-TR"/>
        </a:p>
      </dgm:t>
    </dgm:pt>
    <dgm:pt modelId="{FEA32487-E849-40F3-9A25-09B9D91F901F}" type="sibTrans" cxnId="{33FDBD41-C600-40DB-AAC0-C03581F25925}">
      <dgm:prSet/>
      <dgm:spPr/>
      <dgm:t>
        <a:bodyPr/>
        <a:lstStyle/>
        <a:p>
          <a:endParaRPr lang="tr-TR"/>
        </a:p>
      </dgm:t>
    </dgm:pt>
    <dgm:pt modelId="{7C136CC9-2061-414C-9862-D1A129535AD9}">
      <dgm:prSet phldrT="[Metin]" custT="1"/>
      <dgm:spPr/>
      <dgm:t>
        <a:bodyPr/>
        <a:lstStyle/>
        <a:p>
          <a:r>
            <a:rPr lang="tr-TR" sz="2400" b="1" dirty="0" smtClean="0">
              <a:solidFill>
                <a:schemeClr val="tx1"/>
              </a:solidFill>
            </a:rPr>
            <a:t>BİLGİLENDİRME</a:t>
          </a:r>
          <a:endParaRPr lang="tr-TR" sz="2400" dirty="0">
            <a:solidFill>
              <a:schemeClr val="tx1"/>
            </a:solidFill>
          </a:endParaRPr>
        </a:p>
      </dgm:t>
    </dgm:pt>
    <dgm:pt modelId="{CF0B0BA2-2DA5-4C2C-8560-B5D6E2AC5670}" type="parTrans" cxnId="{A3A5F52F-25DC-4937-9B7A-854AA04A2BFA}">
      <dgm:prSet/>
      <dgm:spPr/>
      <dgm:t>
        <a:bodyPr/>
        <a:lstStyle/>
        <a:p>
          <a:endParaRPr lang="tr-TR"/>
        </a:p>
      </dgm:t>
    </dgm:pt>
    <dgm:pt modelId="{CAFAFE46-B7DF-4248-9463-7D32B3699A26}" type="sibTrans" cxnId="{A3A5F52F-25DC-4937-9B7A-854AA04A2BFA}">
      <dgm:prSet/>
      <dgm:spPr/>
      <dgm:t>
        <a:bodyPr/>
        <a:lstStyle/>
        <a:p>
          <a:endParaRPr lang="tr-TR"/>
        </a:p>
      </dgm:t>
    </dgm:pt>
    <dgm:pt modelId="{2235929E-0D0B-4646-9FD1-4DC35D52B11B}">
      <dgm:prSet phldrT="[Metin]" custT="1"/>
      <dgm:spPr/>
      <dgm:t>
        <a:bodyPr/>
        <a:lstStyle/>
        <a:p>
          <a:r>
            <a:rPr lang="tr-TR" sz="2400" b="1" dirty="0" smtClean="0">
              <a:solidFill>
                <a:schemeClr val="tx1"/>
              </a:solidFill>
            </a:rPr>
            <a:t>KORUMA</a:t>
          </a:r>
          <a:endParaRPr lang="tr-TR" sz="2400" dirty="0">
            <a:solidFill>
              <a:schemeClr val="tx1"/>
            </a:solidFill>
          </a:endParaRPr>
        </a:p>
      </dgm:t>
    </dgm:pt>
    <dgm:pt modelId="{BA4902B5-1BC5-4D75-B5D6-BA4D09492700}" type="parTrans" cxnId="{2B5421E7-9E55-40E6-8F37-287F3DEAFD55}">
      <dgm:prSet/>
      <dgm:spPr/>
      <dgm:t>
        <a:bodyPr/>
        <a:lstStyle/>
        <a:p>
          <a:endParaRPr lang="tr-TR"/>
        </a:p>
      </dgm:t>
    </dgm:pt>
    <dgm:pt modelId="{088952BF-5A8D-4F7C-85B0-AA6261AF616F}" type="sibTrans" cxnId="{2B5421E7-9E55-40E6-8F37-287F3DEAFD55}">
      <dgm:prSet/>
      <dgm:spPr/>
      <dgm:t>
        <a:bodyPr/>
        <a:lstStyle/>
        <a:p>
          <a:endParaRPr lang="tr-TR"/>
        </a:p>
      </dgm:t>
    </dgm:pt>
    <dgm:pt modelId="{B82D4917-4D40-40CD-A5E0-29CFD79E92D6}" type="pres">
      <dgm:prSet presAssocID="{ACBDFF61-3352-4F12-ADD2-11E11E325879}" presName="compositeShape" presStyleCnt="0">
        <dgm:presLayoutVars>
          <dgm:dir/>
          <dgm:resizeHandles/>
        </dgm:presLayoutVars>
      </dgm:prSet>
      <dgm:spPr/>
    </dgm:pt>
    <dgm:pt modelId="{DAB3AD2E-4E0D-4377-BD14-71614EFDF94B}" type="pres">
      <dgm:prSet presAssocID="{ACBDFF61-3352-4F12-ADD2-11E11E325879}" presName="pyramid" presStyleLbl="node1" presStyleIdx="0" presStyleCnt="1"/>
      <dgm:spPr/>
    </dgm:pt>
    <dgm:pt modelId="{0C40F8ED-E887-45D4-A475-665815F619ED}" type="pres">
      <dgm:prSet presAssocID="{ACBDFF61-3352-4F12-ADD2-11E11E325879}" presName="theList" presStyleCnt="0"/>
      <dgm:spPr/>
    </dgm:pt>
    <dgm:pt modelId="{A77E9F5D-FD73-4823-A0D3-03E1388F7BD3}" type="pres">
      <dgm:prSet presAssocID="{AC84513B-36E7-404F-9ED3-74B63DDF3873}" presName="aNode" presStyleLbl="fgAcc1" presStyleIdx="0" presStyleCnt="5" custScaleX="129350" custScaleY="362840">
        <dgm:presLayoutVars>
          <dgm:bulletEnabled val="1"/>
        </dgm:presLayoutVars>
      </dgm:prSet>
      <dgm:spPr/>
      <dgm:t>
        <a:bodyPr/>
        <a:lstStyle/>
        <a:p>
          <a:endParaRPr lang="tr-TR"/>
        </a:p>
      </dgm:t>
    </dgm:pt>
    <dgm:pt modelId="{B517C922-656E-435E-9995-310312FA29A6}" type="pres">
      <dgm:prSet presAssocID="{AC84513B-36E7-404F-9ED3-74B63DDF3873}" presName="aSpace" presStyleCnt="0"/>
      <dgm:spPr/>
    </dgm:pt>
    <dgm:pt modelId="{126BA766-B860-40B0-9FD1-AA6591DB4791}" type="pres">
      <dgm:prSet presAssocID="{38B53358-1D86-49FA-BF41-43C408807F7D}" presName="aNode" presStyleLbl="fgAcc1" presStyleIdx="1" presStyleCnt="5" custScaleX="115086" custScaleY="362840">
        <dgm:presLayoutVars>
          <dgm:bulletEnabled val="1"/>
        </dgm:presLayoutVars>
      </dgm:prSet>
      <dgm:spPr/>
      <dgm:t>
        <a:bodyPr/>
        <a:lstStyle/>
        <a:p>
          <a:endParaRPr lang="tr-TR"/>
        </a:p>
      </dgm:t>
    </dgm:pt>
    <dgm:pt modelId="{C464ECD2-2F45-4E92-AD4B-CCAA35F7878F}" type="pres">
      <dgm:prSet presAssocID="{38B53358-1D86-49FA-BF41-43C408807F7D}" presName="aSpace" presStyleCnt="0"/>
      <dgm:spPr/>
    </dgm:pt>
    <dgm:pt modelId="{067F4290-5F3E-441F-BE31-011589D4A0B0}" type="pres">
      <dgm:prSet presAssocID="{7C136CC9-2061-414C-9862-D1A129535AD9}" presName="aNode" presStyleLbl="fgAcc1" presStyleIdx="2" presStyleCnt="5" custScaleX="87827" custScaleY="362840">
        <dgm:presLayoutVars>
          <dgm:bulletEnabled val="1"/>
        </dgm:presLayoutVars>
      </dgm:prSet>
      <dgm:spPr/>
      <dgm:t>
        <a:bodyPr/>
        <a:lstStyle/>
        <a:p>
          <a:endParaRPr lang="tr-TR"/>
        </a:p>
      </dgm:t>
    </dgm:pt>
    <dgm:pt modelId="{99E724CD-7202-4319-A830-CFDAD36133E8}" type="pres">
      <dgm:prSet presAssocID="{7C136CC9-2061-414C-9862-D1A129535AD9}" presName="aSpace" presStyleCnt="0"/>
      <dgm:spPr/>
    </dgm:pt>
    <dgm:pt modelId="{4230973B-5124-48D7-97DD-F3FD827406C9}" type="pres">
      <dgm:prSet presAssocID="{2235929E-0D0B-4646-9FD1-4DC35D52B11B}" presName="aNode" presStyleLbl="fgAcc1" presStyleIdx="3" presStyleCnt="5" custScaleX="71471" custScaleY="362840">
        <dgm:presLayoutVars>
          <dgm:bulletEnabled val="1"/>
        </dgm:presLayoutVars>
      </dgm:prSet>
      <dgm:spPr/>
      <dgm:t>
        <a:bodyPr/>
        <a:lstStyle/>
        <a:p>
          <a:endParaRPr lang="tr-TR"/>
        </a:p>
      </dgm:t>
    </dgm:pt>
    <dgm:pt modelId="{42A661BB-92D0-4061-BBA4-D455AFA70753}" type="pres">
      <dgm:prSet presAssocID="{2235929E-0D0B-4646-9FD1-4DC35D52B11B}" presName="aSpace" presStyleCnt="0"/>
      <dgm:spPr/>
    </dgm:pt>
    <dgm:pt modelId="{0F534FE7-AF59-45E3-BE29-E29413803298}" type="pres">
      <dgm:prSet presAssocID="{ADC38930-188A-4070-B6D4-BCB048B724D1}" presName="aNode" presStyleLbl="fgAcc1" presStyleIdx="4" presStyleCnt="5" custScaleX="55116" custScaleY="362840">
        <dgm:presLayoutVars>
          <dgm:bulletEnabled val="1"/>
        </dgm:presLayoutVars>
      </dgm:prSet>
      <dgm:spPr/>
      <dgm:t>
        <a:bodyPr/>
        <a:lstStyle/>
        <a:p>
          <a:endParaRPr lang="tr-TR"/>
        </a:p>
      </dgm:t>
    </dgm:pt>
    <dgm:pt modelId="{F81BEE3E-CCFA-4A55-B15D-AD944027EF96}" type="pres">
      <dgm:prSet presAssocID="{ADC38930-188A-4070-B6D4-BCB048B724D1}" presName="aSpace" presStyleCnt="0"/>
      <dgm:spPr/>
    </dgm:pt>
  </dgm:ptLst>
  <dgm:cxnLst>
    <dgm:cxn modelId="{04620D1E-AFBC-46E3-A872-E577DC755E98}" type="presOf" srcId="{AC84513B-36E7-404F-9ED3-74B63DDF3873}" destId="{A77E9F5D-FD73-4823-A0D3-03E1388F7BD3}" srcOrd="0" destOrd="0" presId="urn:microsoft.com/office/officeart/2005/8/layout/pyramid2"/>
    <dgm:cxn modelId="{C2501188-3BAD-48D2-ADC8-46DBDA2E7401}" type="presOf" srcId="{38B53358-1D86-49FA-BF41-43C408807F7D}" destId="{126BA766-B860-40B0-9FD1-AA6591DB4791}" srcOrd="0" destOrd="0" presId="urn:microsoft.com/office/officeart/2005/8/layout/pyramid2"/>
    <dgm:cxn modelId="{D85E93CB-F4EF-444F-8DD9-E194B5492650}" type="presOf" srcId="{2235929E-0D0B-4646-9FD1-4DC35D52B11B}" destId="{4230973B-5124-48D7-97DD-F3FD827406C9}" srcOrd="0" destOrd="0" presId="urn:microsoft.com/office/officeart/2005/8/layout/pyramid2"/>
    <dgm:cxn modelId="{33FDBD41-C600-40DB-AAC0-C03581F25925}" srcId="{ACBDFF61-3352-4F12-ADD2-11E11E325879}" destId="{38B53358-1D86-49FA-BF41-43C408807F7D}" srcOrd="1" destOrd="0" parTransId="{DD35E860-B9B6-45A6-AA3F-1081BA473D58}" sibTransId="{FEA32487-E849-40F3-9A25-09B9D91F901F}"/>
    <dgm:cxn modelId="{645C9175-6A20-480C-B05D-BE79AB43C4DB}" type="presOf" srcId="{ADC38930-188A-4070-B6D4-BCB048B724D1}" destId="{0F534FE7-AF59-45E3-BE29-E29413803298}" srcOrd="0" destOrd="0" presId="urn:microsoft.com/office/officeart/2005/8/layout/pyramid2"/>
    <dgm:cxn modelId="{4657FC64-AF05-4CE3-B339-3891C1159BCD}" type="presOf" srcId="{7C136CC9-2061-414C-9862-D1A129535AD9}" destId="{067F4290-5F3E-441F-BE31-011589D4A0B0}" srcOrd="0" destOrd="0" presId="urn:microsoft.com/office/officeart/2005/8/layout/pyramid2"/>
    <dgm:cxn modelId="{7EF81263-6CC8-4DB3-B285-5595557B0123}" srcId="{ACBDFF61-3352-4F12-ADD2-11E11E325879}" destId="{ADC38930-188A-4070-B6D4-BCB048B724D1}" srcOrd="4" destOrd="0" parTransId="{6EBD4AFC-7B85-43DA-BEB3-082F980DCEF0}" sibTransId="{B47BA71C-A8F5-4716-87CD-344F8CEEA667}"/>
    <dgm:cxn modelId="{6225372D-93A2-40A7-B26D-6D024A69B5A0}" type="presOf" srcId="{ACBDFF61-3352-4F12-ADD2-11E11E325879}" destId="{B82D4917-4D40-40CD-A5E0-29CFD79E92D6}" srcOrd="0" destOrd="0" presId="urn:microsoft.com/office/officeart/2005/8/layout/pyramid2"/>
    <dgm:cxn modelId="{2B5421E7-9E55-40E6-8F37-287F3DEAFD55}" srcId="{ACBDFF61-3352-4F12-ADD2-11E11E325879}" destId="{2235929E-0D0B-4646-9FD1-4DC35D52B11B}" srcOrd="3" destOrd="0" parTransId="{BA4902B5-1BC5-4D75-B5D6-BA4D09492700}" sibTransId="{088952BF-5A8D-4F7C-85B0-AA6261AF616F}"/>
    <dgm:cxn modelId="{B8D7ED10-D358-4255-AC43-65CD23214ED8}" srcId="{ACBDFF61-3352-4F12-ADD2-11E11E325879}" destId="{AC84513B-36E7-404F-9ED3-74B63DDF3873}" srcOrd="0" destOrd="0" parTransId="{C6DD3153-2B43-4B65-B7E5-C90D87D4BBEE}" sibTransId="{EAA6078A-87F2-4DD7-8131-1FA156386848}"/>
    <dgm:cxn modelId="{A3A5F52F-25DC-4937-9B7A-854AA04A2BFA}" srcId="{ACBDFF61-3352-4F12-ADD2-11E11E325879}" destId="{7C136CC9-2061-414C-9862-D1A129535AD9}" srcOrd="2" destOrd="0" parTransId="{CF0B0BA2-2DA5-4C2C-8560-B5D6E2AC5670}" sibTransId="{CAFAFE46-B7DF-4248-9463-7D32B3699A26}"/>
    <dgm:cxn modelId="{58853B06-37A9-4A57-9931-7477E588FEC9}" type="presParOf" srcId="{B82D4917-4D40-40CD-A5E0-29CFD79E92D6}" destId="{DAB3AD2E-4E0D-4377-BD14-71614EFDF94B}" srcOrd="0" destOrd="0" presId="urn:microsoft.com/office/officeart/2005/8/layout/pyramid2"/>
    <dgm:cxn modelId="{EABF19A6-32DE-4C96-A995-968735192AF9}" type="presParOf" srcId="{B82D4917-4D40-40CD-A5E0-29CFD79E92D6}" destId="{0C40F8ED-E887-45D4-A475-665815F619ED}" srcOrd="1" destOrd="0" presId="urn:microsoft.com/office/officeart/2005/8/layout/pyramid2"/>
    <dgm:cxn modelId="{2A92D1F5-A3E7-466A-A22C-FDB989DBBDF1}" type="presParOf" srcId="{0C40F8ED-E887-45D4-A475-665815F619ED}" destId="{A77E9F5D-FD73-4823-A0D3-03E1388F7BD3}" srcOrd="0" destOrd="0" presId="urn:microsoft.com/office/officeart/2005/8/layout/pyramid2"/>
    <dgm:cxn modelId="{CFFBE064-486C-4A91-9F50-61AFF77C69B8}" type="presParOf" srcId="{0C40F8ED-E887-45D4-A475-665815F619ED}" destId="{B517C922-656E-435E-9995-310312FA29A6}" srcOrd="1" destOrd="0" presId="urn:microsoft.com/office/officeart/2005/8/layout/pyramid2"/>
    <dgm:cxn modelId="{82EF474E-CA68-48F5-B3C7-60BDF7C26D53}" type="presParOf" srcId="{0C40F8ED-E887-45D4-A475-665815F619ED}" destId="{126BA766-B860-40B0-9FD1-AA6591DB4791}" srcOrd="2" destOrd="0" presId="urn:microsoft.com/office/officeart/2005/8/layout/pyramid2"/>
    <dgm:cxn modelId="{9C4C257E-35F3-41CF-B960-A00E72913B44}" type="presParOf" srcId="{0C40F8ED-E887-45D4-A475-665815F619ED}" destId="{C464ECD2-2F45-4E92-AD4B-CCAA35F7878F}" srcOrd="3" destOrd="0" presId="urn:microsoft.com/office/officeart/2005/8/layout/pyramid2"/>
    <dgm:cxn modelId="{DBFB2263-FF5D-4956-84B3-68D91A88C2DE}" type="presParOf" srcId="{0C40F8ED-E887-45D4-A475-665815F619ED}" destId="{067F4290-5F3E-441F-BE31-011589D4A0B0}" srcOrd="4" destOrd="0" presId="urn:microsoft.com/office/officeart/2005/8/layout/pyramid2"/>
    <dgm:cxn modelId="{8532465E-69E1-4532-A8D3-C729E479D0AF}" type="presParOf" srcId="{0C40F8ED-E887-45D4-A475-665815F619ED}" destId="{99E724CD-7202-4319-A830-CFDAD36133E8}" srcOrd="5" destOrd="0" presId="urn:microsoft.com/office/officeart/2005/8/layout/pyramid2"/>
    <dgm:cxn modelId="{EAE11E65-C223-4DA0-B715-033B5CD60FB7}" type="presParOf" srcId="{0C40F8ED-E887-45D4-A475-665815F619ED}" destId="{4230973B-5124-48D7-97DD-F3FD827406C9}" srcOrd="6" destOrd="0" presId="urn:microsoft.com/office/officeart/2005/8/layout/pyramid2"/>
    <dgm:cxn modelId="{78C8D972-1FB8-4C5B-B3B3-A10E9B0190C3}" type="presParOf" srcId="{0C40F8ED-E887-45D4-A475-665815F619ED}" destId="{42A661BB-92D0-4061-BBA4-D455AFA70753}" srcOrd="7" destOrd="0" presId="urn:microsoft.com/office/officeart/2005/8/layout/pyramid2"/>
    <dgm:cxn modelId="{2065A2A7-95F2-4CF4-B518-93F54040321A}" type="presParOf" srcId="{0C40F8ED-E887-45D4-A475-665815F619ED}" destId="{0F534FE7-AF59-45E3-BE29-E29413803298}" srcOrd="8" destOrd="0" presId="urn:microsoft.com/office/officeart/2005/8/layout/pyramid2"/>
    <dgm:cxn modelId="{FB216968-48F6-405D-A88C-45BAC714B364}" type="presParOf" srcId="{0C40F8ED-E887-45D4-A475-665815F619ED}" destId="{F81BEE3E-CCFA-4A55-B15D-AD944027EF96}" srcOrd="9"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6DF1F418-6A5E-45C2-8A4C-E8D0187870B0}" type="doc">
      <dgm:prSet loTypeId="urn:microsoft.com/office/officeart/2005/8/layout/arrow2" loCatId="process" qsTypeId="urn:microsoft.com/office/officeart/2005/8/quickstyle/simple1" qsCatId="simple" csTypeId="urn:microsoft.com/office/officeart/2005/8/colors/accent5_4" csCatId="accent5" phldr="1"/>
      <dgm:spPr/>
    </dgm:pt>
    <dgm:pt modelId="{DA10C025-08BF-4B93-8506-F0191CDFA91E}">
      <dgm:prSet phldrT="[Metin]" custT="1"/>
      <dgm:spPr/>
      <dgm:t>
        <a:bodyPr/>
        <a:lstStyle/>
        <a:p>
          <a:r>
            <a:rPr lang="tr-TR" sz="2000" b="1" dirty="0" smtClean="0">
              <a:solidFill>
                <a:schemeClr val="bg1"/>
              </a:solidFill>
            </a:rPr>
            <a:t>FORMATÖRLER</a:t>
          </a:r>
          <a:endParaRPr lang="tr-TR" sz="2000" b="1" dirty="0">
            <a:solidFill>
              <a:schemeClr val="bg1"/>
            </a:solidFill>
          </a:endParaRPr>
        </a:p>
      </dgm:t>
    </dgm:pt>
    <dgm:pt modelId="{0C41D304-2BCC-4A2E-8A48-F8CA4F03986C}" type="parTrans" cxnId="{5532FA56-491A-4682-8896-73090B1EE6FF}">
      <dgm:prSet/>
      <dgm:spPr/>
      <dgm:t>
        <a:bodyPr/>
        <a:lstStyle/>
        <a:p>
          <a:endParaRPr lang="tr-TR"/>
        </a:p>
      </dgm:t>
    </dgm:pt>
    <dgm:pt modelId="{C6C732B3-C16A-4CEC-95CA-25CC0DD644CE}" type="sibTrans" cxnId="{5532FA56-491A-4682-8896-73090B1EE6FF}">
      <dgm:prSet/>
      <dgm:spPr/>
      <dgm:t>
        <a:bodyPr/>
        <a:lstStyle/>
        <a:p>
          <a:endParaRPr lang="tr-TR"/>
        </a:p>
      </dgm:t>
    </dgm:pt>
    <dgm:pt modelId="{B297D54E-A3CD-4FDA-9264-6E77669F0C74}">
      <dgm:prSet phldrT="[Metin]" custT="1"/>
      <dgm:spPr/>
      <dgm:t>
        <a:bodyPr/>
        <a:lstStyle/>
        <a:p>
          <a:r>
            <a:rPr lang="tr-TR" sz="2000" b="1" dirty="0" smtClean="0">
              <a:solidFill>
                <a:schemeClr val="bg1"/>
              </a:solidFill>
            </a:rPr>
            <a:t>UYGULAYICI EĞİTİCİLER</a:t>
          </a:r>
          <a:endParaRPr lang="tr-TR" sz="2000" b="1" dirty="0">
            <a:solidFill>
              <a:schemeClr val="bg1"/>
            </a:solidFill>
          </a:endParaRPr>
        </a:p>
      </dgm:t>
    </dgm:pt>
    <dgm:pt modelId="{F0EC09C7-C765-4376-A338-FCE4F4E33071}" type="parTrans" cxnId="{F1BCDA38-BAA3-4637-AAD1-9934534E2ED9}">
      <dgm:prSet/>
      <dgm:spPr/>
      <dgm:t>
        <a:bodyPr/>
        <a:lstStyle/>
        <a:p>
          <a:endParaRPr lang="tr-TR"/>
        </a:p>
      </dgm:t>
    </dgm:pt>
    <dgm:pt modelId="{646E8D0B-6347-46D4-A4F2-0DC1AE158E0B}" type="sibTrans" cxnId="{F1BCDA38-BAA3-4637-AAD1-9934534E2ED9}">
      <dgm:prSet/>
      <dgm:spPr/>
      <dgm:t>
        <a:bodyPr/>
        <a:lstStyle/>
        <a:p>
          <a:endParaRPr lang="tr-TR"/>
        </a:p>
      </dgm:t>
    </dgm:pt>
    <dgm:pt modelId="{A7CBC87B-FE08-4034-8AAE-CF937B95AD78}">
      <dgm:prSet phldrT="[Metin]" custT="1"/>
      <dgm:spPr/>
      <dgm:t>
        <a:bodyPr/>
        <a:lstStyle/>
        <a:p>
          <a:r>
            <a:rPr lang="tr-TR" sz="2000" b="1" dirty="0" smtClean="0">
              <a:solidFill>
                <a:schemeClr val="bg1"/>
              </a:solidFill>
            </a:rPr>
            <a:t>ÖNLEYİCİ VE KORUYUCU BİLGİLER</a:t>
          </a:r>
          <a:endParaRPr lang="tr-TR" sz="2000" b="1" dirty="0">
            <a:solidFill>
              <a:schemeClr val="bg1"/>
            </a:solidFill>
          </a:endParaRPr>
        </a:p>
      </dgm:t>
    </dgm:pt>
    <dgm:pt modelId="{A9ED95A6-C7AF-4E25-BFD8-11422A9280C6}" type="parTrans" cxnId="{7BD722F0-854C-48F4-BECE-56E758ADF566}">
      <dgm:prSet/>
      <dgm:spPr/>
      <dgm:t>
        <a:bodyPr/>
        <a:lstStyle/>
        <a:p>
          <a:endParaRPr lang="tr-TR"/>
        </a:p>
      </dgm:t>
    </dgm:pt>
    <dgm:pt modelId="{1D6B94A2-CEF3-444D-9F03-4C3A5B961A6B}" type="sibTrans" cxnId="{7BD722F0-854C-48F4-BECE-56E758ADF566}">
      <dgm:prSet/>
      <dgm:spPr/>
      <dgm:t>
        <a:bodyPr/>
        <a:lstStyle/>
        <a:p>
          <a:endParaRPr lang="tr-TR"/>
        </a:p>
      </dgm:t>
    </dgm:pt>
    <dgm:pt modelId="{77F3AB0C-4708-46CE-A1C3-7CD57FB1749C}" type="pres">
      <dgm:prSet presAssocID="{6DF1F418-6A5E-45C2-8A4C-E8D0187870B0}" presName="arrowDiagram" presStyleCnt="0">
        <dgm:presLayoutVars>
          <dgm:chMax val="5"/>
          <dgm:dir/>
          <dgm:resizeHandles val="exact"/>
        </dgm:presLayoutVars>
      </dgm:prSet>
      <dgm:spPr/>
    </dgm:pt>
    <dgm:pt modelId="{41A35456-854F-463B-A07B-DB8C877E8E52}" type="pres">
      <dgm:prSet presAssocID="{6DF1F418-6A5E-45C2-8A4C-E8D0187870B0}" presName="arrow" presStyleLbl="bgShp" presStyleIdx="0" presStyleCnt="1" custScaleX="118492" custLinFactNeighborY="995"/>
      <dgm:spPr/>
    </dgm:pt>
    <dgm:pt modelId="{6DE981AB-132E-4EDF-9BED-B25DAA0CC63C}" type="pres">
      <dgm:prSet presAssocID="{6DF1F418-6A5E-45C2-8A4C-E8D0187870B0}" presName="arrowDiagram3" presStyleCnt="0"/>
      <dgm:spPr/>
    </dgm:pt>
    <dgm:pt modelId="{390676D3-03B5-4EF8-9857-B6A759595247}" type="pres">
      <dgm:prSet presAssocID="{DA10C025-08BF-4B93-8506-F0191CDFA91E}" presName="bullet3a" presStyleLbl="node1" presStyleIdx="0" presStyleCnt="3" custLinFactY="-92325" custLinFactNeighborY="-100000"/>
      <dgm:spPr/>
    </dgm:pt>
    <dgm:pt modelId="{42B2F0EE-C141-4F5F-82E0-210D66F56BD0}" type="pres">
      <dgm:prSet presAssocID="{DA10C025-08BF-4B93-8506-F0191CDFA91E}" presName="textBox3a" presStyleLbl="revTx" presStyleIdx="0" presStyleCnt="3" custScaleX="188734" custLinFactNeighborX="44409" custLinFactNeighborY="-10357">
        <dgm:presLayoutVars>
          <dgm:bulletEnabled val="1"/>
        </dgm:presLayoutVars>
      </dgm:prSet>
      <dgm:spPr/>
      <dgm:t>
        <a:bodyPr/>
        <a:lstStyle/>
        <a:p>
          <a:endParaRPr lang="tr-TR"/>
        </a:p>
      </dgm:t>
    </dgm:pt>
    <dgm:pt modelId="{9AF29701-46AC-4834-8DC2-E914EA0A0940}" type="pres">
      <dgm:prSet presAssocID="{B297D54E-A3CD-4FDA-9264-6E77669F0C74}" presName="bullet3b" presStyleLbl="node1" presStyleIdx="1" presStyleCnt="3"/>
      <dgm:spPr/>
    </dgm:pt>
    <dgm:pt modelId="{4A7E578D-36B9-4BEA-A1A5-015AE4D8E11A}" type="pres">
      <dgm:prSet presAssocID="{B297D54E-A3CD-4FDA-9264-6E77669F0C74}" presName="textBox3b" presStyleLbl="revTx" presStyleIdx="1" presStyleCnt="3" custScaleX="98127" custScaleY="85251" custLinFactNeighborX="9843" custLinFactNeighborY="1830">
        <dgm:presLayoutVars>
          <dgm:bulletEnabled val="1"/>
        </dgm:presLayoutVars>
      </dgm:prSet>
      <dgm:spPr/>
      <dgm:t>
        <a:bodyPr/>
        <a:lstStyle/>
        <a:p>
          <a:endParaRPr lang="tr-TR"/>
        </a:p>
      </dgm:t>
    </dgm:pt>
    <dgm:pt modelId="{8C754E72-154E-4055-9DED-24E0C8A99FAA}" type="pres">
      <dgm:prSet presAssocID="{A7CBC87B-FE08-4034-8AAE-CF937B95AD78}" presName="bullet3c" presStyleLbl="node1" presStyleIdx="2" presStyleCnt="3"/>
      <dgm:spPr/>
    </dgm:pt>
    <dgm:pt modelId="{68FDA632-36DE-4B4C-A1A4-BD6BBAC99798}" type="pres">
      <dgm:prSet presAssocID="{A7CBC87B-FE08-4034-8AAE-CF937B95AD78}" presName="textBox3c" presStyleLbl="revTx" presStyleIdx="2" presStyleCnt="3" custScaleX="145603" custScaleY="37160" custLinFactNeighborX="1652" custLinFactNeighborY="-14240">
        <dgm:presLayoutVars>
          <dgm:bulletEnabled val="1"/>
        </dgm:presLayoutVars>
      </dgm:prSet>
      <dgm:spPr/>
      <dgm:t>
        <a:bodyPr/>
        <a:lstStyle/>
        <a:p>
          <a:endParaRPr lang="tr-TR"/>
        </a:p>
      </dgm:t>
    </dgm:pt>
  </dgm:ptLst>
  <dgm:cxnLst>
    <dgm:cxn modelId="{723EABC6-5E27-4760-AC4E-22344C6019FF}" type="presOf" srcId="{DA10C025-08BF-4B93-8506-F0191CDFA91E}" destId="{42B2F0EE-C141-4F5F-82E0-210D66F56BD0}" srcOrd="0" destOrd="0" presId="urn:microsoft.com/office/officeart/2005/8/layout/arrow2"/>
    <dgm:cxn modelId="{D3DA3BF1-F1BB-4F2E-80E3-B090500380ED}" type="presOf" srcId="{A7CBC87B-FE08-4034-8AAE-CF937B95AD78}" destId="{68FDA632-36DE-4B4C-A1A4-BD6BBAC99798}" srcOrd="0" destOrd="0" presId="urn:microsoft.com/office/officeart/2005/8/layout/arrow2"/>
    <dgm:cxn modelId="{F1BCDA38-BAA3-4637-AAD1-9934534E2ED9}" srcId="{6DF1F418-6A5E-45C2-8A4C-E8D0187870B0}" destId="{B297D54E-A3CD-4FDA-9264-6E77669F0C74}" srcOrd="1" destOrd="0" parTransId="{F0EC09C7-C765-4376-A338-FCE4F4E33071}" sibTransId="{646E8D0B-6347-46D4-A4F2-0DC1AE158E0B}"/>
    <dgm:cxn modelId="{7BD722F0-854C-48F4-BECE-56E758ADF566}" srcId="{6DF1F418-6A5E-45C2-8A4C-E8D0187870B0}" destId="{A7CBC87B-FE08-4034-8AAE-CF937B95AD78}" srcOrd="2" destOrd="0" parTransId="{A9ED95A6-C7AF-4E25-BFD8-11422A9280C6}" sibTransId="{1D6B94A2-CEF3-444D-9F03-4C3A5B961A6B}"/>
    <dgm:cxn modelId="{5532FA56-491A-4682-8896-73090B1EE6FF}" srcId="{6DF1F418-6A5E-45C2-8A4C-E8D0187870B0}" destId="{DA10C025-08BF-4B93-8506-F0191CDFA91E}" srcOrd="0" destOrd="0" parTransId="{0C41D304-2BCC-4A2E-8A48-F8CA4F03986C}" sibTransId="{C6C732B3-C16A-4CEC-95CA-25CC0DD644CE}"/>
    <dgm:cxn modelId="{2D7CD006-991B-438A-8F39-223A12388BA7}" type="presOf" srcId="{6DF1F418-6A5E-45C2-8A4C-E8D0187870B0}" destId="{77F3AB0C-4708-46CE-A1C3-7CD57FB1749C}" srcOrd="0" destOrd="0" presId="urn:microsoft.com/office/officeart/2005/8/layout/arrow2"/>
    <dgm:cxn modelId="{2F138331-CB4A-40FA-ACF9-4B9C3B243B13}" type="presOf" srcId="{B297D54E-A3CD-4FDA-9264-6E77669F0C74}" destId="{4A7E578D-36B9-4BEA-A1A5-015AE4D8E11A}" srcOrd="0" destOrd="0" presId="urn:microsoft.com/office/officeart/2005/8/layout/arrow2"/>
    <dgm:cxn modelId="{D7612416-8437-42AE-8B38-BBA2BA6B2837}" type="presParOf" srcId="{77F3AB0C-4708-46CE-A1C3-7CD57FB1749C}" destId="{41A35456-854F-463B-A07B-DB8C877E8E52}" srcOrd="0" destOrd="0" presId="urn:microsoft.com/office/officeart/2005/8/layout/arrow2"/>
    <dgm:cxn modelId="{96650170-56F7-4055-BB03-F2B82CC20F1C}" type="presParOf" srcId="{77F3AB0C-4708-46CE-A1C3-7CD57FB1749C}" destId="{6DE981AB-132E-4EDF-9BED-B25DAA0CC63C}" srcOrd="1" destOrd="0" presId="urn:microsoft.com/office/officeart/2005/8/layout/arrow2"/>
    <dgm:cxn modelId="{A445EBE2-C62C-45D3-9497-569E02075BB4}" type="presParOf" srcId="{6DE981AB-132E-4EDF-9BED-B25DAA0CC63C}" destId="{390676D3-03B5-4EF8-9857-B6A759595247}" srcOrd="0" destOrd="0" presId="urn:microsoft.com/office/officeart/2005/8/layout/arrow2"/>
    <dgm:cxn modelId="{C3CF9285-8C2B-4912-A907-4A9C8858D08F}" type="presParOf" srcId="{6DE981AB-132E-4EDF-9BED-B25DAA0CC63C}" destId="{42B2F0EE-C141-4F5F-82E0-210D66F56BD0}" srcOrd="1" destOrd="0" presId="urn:microsoft.com/office/officeart/2005/8/layout/arrow2"/>
    <dgm:cxn modelId="{524FA224-294C-406C-ABA6-D2C11FB6E5E1}" type="presParOf" srcId="{6DE981AB-132E-4EDF-9BED-B25DAA0CC63C}" destId="{9AF29701-46AC-4834-8DC2-E914EA0A0940}" srcOrd="2" destOrd="0" presId="urn:microsoft.com/office/officeart/2005/8/layout/arrow2"/>
    <dgm:cxn modelId="{9FF1E8BD-8D20-4FB3-B6E1-8FC501C629F3}" type="presParOf" srcId="{6DE981AB-132E-4EDF-9BED-B25DAA0CC63C}" destId="{4A7E578D-36B9-4BEA-A1A5-015AE4D8E11A}" srcOrd="3" destOrd="0" presId="urn:microsoft.com/office/officeart/2005/8/layout/arrow2"/>
    <dgm:cxn modelId="{978BF506-2470-4C6E-8C4B-BD3D3AF81CFF}" type="presParOf" srcId="{6DE981AB-132E-4EDF-9BED-B25DAA0CC63C}" destId="{8C754E72-154E-4055-9DED-24E0C8A99FAA}" srcOrd="4" destOrd="0" presId="urn:microsoft.com/office/officeart/2005/8/layout/arrow2"/>
    <dgm:cxn modelId="{16ABC3AE-207D-4B43-BABC-E14400A1DE62}" type="presParOf" srcId="{6DE981AB-132E-4EDF-9BED-B25DAA0CC63C}" destId="{68FDA632-36DE-4B4C-A1A4-BD6BBAC99798}" srcOrd="5"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FD05E913-5B17-4673-9066-06462DB3424E}" type="doc">
      <dgm:prSet loTypeId="urn:microsoft.com/office/officeart/2005/8/layout/funnel1" loCatId="process" qsTypeId="urn:microsoft.com/office/officeart/2005/8/quickstyle/simple1" qsCatId="simple" csTypeId="urn:microsoft.com/office/officeart/2005/8/colors/colorful1#4" csCatId="colorful" phldr="1"/>
      <dgm:spPr/>
      <dgm:t>
        <a:bodyPr/>
        <a:lstStyle/>
        <a:p>
          <a:endParaRPr lang="tr-TR"/>
        </a:p>
      </dgm:t>
    </dgm:pt>
    <dgm:pt modelId="{15F59C19-1E6E-4569-A361-173633A88F8B}">
      <dgm:prSet phldrT="[Metin]" custT="1"/>
      <dgm:spPr/>
      <dgm:t>
        <a:bodyPr/>
        <a:lstStyle/>
        <a:p>
          <a:r>
            <a:rPr lang="tr-TR" sz="1800" b="1" dirty="0" smtClean="0"/>
            <a:t>FORMATÖRLER</a:t>
          </a:r>
          <a:endParaRPr lang="tr-TR" sz="1800" b="1" dirty="0"/>
        </a:p>
      </dgm:t>
    </dgm:pt>
    <dgm:pt modelId="{12190991-A69F-41D1-B05A-9655A32EFED0}" type="parTrans" cxnId="{963FAFC3-6CD5-42C9-9025-083463037E8F}">
      <dgm:prSet/>
      <dgm:spPr/>
      <dgm:t>
        <a:bodyPr/>
        <a:lstStyle/>
        <a:p>
          <a:endParaRPr lang="tr-TR"/>
        </a:p>
      </dgm:t>
    </dgm:pt>
    <dgm:pt modelId="{536FB69F-557C-4EDC-90B8-EAD58440AA61}" type="sibTrans" cxnId="{963FAFC3-6CD5-42C9-9025-083463037E8F}">
      <dgm:prSet/>
      <dgm:spPr/>
      <dgm:t>
        <a:bodyPr/>
        <a:lstStyle/>
        <a:p>
          <a:endParaRPr lang="tr-TR"/>
        </a:p>
      </dgm:t>
    </dgm:pt>
    <dgm:pt modelId="{D2EAA39A-074F-4682-AD31-75E613BAC572}">
      <dgm:prSet phldrT="[Metin]" custT="1"/>
      <dgm:spPr/>
      <dgm:t>
        <a:bodyPr/>
        <a:lstStyle/>
        <a:p>
          <a:r>
            <a:rPr lang="tr-TR" sz="2000" b="1" dirty="0" smtClean="0"/>
            <a:t>UYGULAYICI EĞİTİCİLER</a:t>
          </a:r>
          <a:endParaRPr lang="tr-TR" sz="2000" b="1" dirty="0"/>
        </a:p>
      </dgm:t>
    </dgm:pt>
    <dgm:pt modelId="{80A6E52C-8A4E-4FB7-A822-300952ACD397}" type="parTrans" cxnId="{C5CB0779-E4CF-46AF-9842-50FE4FD5DCCE}">
      <dgm:prSet/>
      <dgm:spPr/>
      <dgm:t>
        <a:bodyPr/>
        <a:lstStyle/>
        <a:p>
          <a:endParaRPr lang="tr-TR"/>
        </a:p>
      </dgm:t>
    </dgm:pt>
    <dgm:pt modelId="{25954DC5-F8D2-4943-9842-4E7407965509}" type="sibTrans" cxnId="{C5CB0779-E4CF-46AF-9842-50FE4FD5DCCE}">
      <dgm:prSet/>
      <dgm:spPr/>
      <dgm:t>
        <a:bodyPr/>
        <a:lstStyle/>
        <a:p>
          <a:endParaRPr lang="tr-TR"/>
        </a:p>
      </dgm:t>
    </dgm:pt>
    <dgm:pt modelId="{455224A1-8C1D-4212-90D5-A0AD8D8ADA61}">
      <dgm:prSet phldrT="[Metin]" custT="1"/>
      <dgm:spPr/>
      <dgm:t>
        <a:bodyPr/>
        <a:lstStyle/>
        <a:p>
          <a:r>
            <a:rPr lang="tr-TR" sz="2000" b="1" dirty="0" smtClean="0"/>
            <a:t>ÖĞRENCİLER VE AİLELERİ</a:t>
          </a:r>
          <a:endParaRPr lang="tr-TR" sz="2000" b="1" dirty="0"/>
        </a:p>
      </dgm:t>
    </dgm:pt>
    <dgm:pt modelId="{A10FC925-788D-44E0-AC12-FCBFF877C389}" type="parTrans" cxnId="{49D4B797-DFEF-4FB2-A9BC-E5AB1C227307}">
      <dgm:prSet/>
      <dgm:spPr/>
      <dgm:t>
        <a:bodyPr/>
        <a:lstStyle/>
        <a:p>
          <a:endParaRPr lang="tr-TR"/>
        </a:p>
      </dgm:t>
    </dgm:pt>
    <dgm:pt modelId="{1140FC01-39DF-45C5-97C1-62FA1EFC5021}" type="sibTrans" cxnId="{49D4B797-DFEF-4FB2-A9BC-E5AB1C227307}">
      <dgm:prSet/>
      <dgm:spPr/>
      <dgm:t>
        <a:bodyPr/>
        <a:lstStyle/>
        <a:p>
          <a:endParaRPr lang="tr-TR"/>
        </a:p>
      </dgm:t>
    </dgm:pt>
    <dgm:pt modelId="{053EAE63-C352-4953-BA15-F4907BC3DAB1}">
      <dgm:prSet phldrT="[Metin]" custT="1"/>
      <dgm:spPr/>
      <dgm:t>
        <a:bodyPr/>
        <a:lstStyle/>
        <a:p>
          <a:r>
            <a:rPr lang="tr-TR" sz="2000" b="1" dirty="0" smtClean="0"/>
            <a:t>TOPLUM</a:t>
          </a:r>
          <a:endParaRPr lang="tr-TR" sz="2000" b="1" dirty="0"/>
        </a:p>
      </dgm:t>
    </dgm:pt>
    <dgm:pt modelId="{B26B0880-DD29-4951-A947-5BA1E9DFCDF3}" type="sibTrans" cxnId="{E7D9AA02-7AF8-4023-9458-0D6423794109}">
      <dgm:prSet/>
      <dgm:spPr/>
      <dgm:t>
        <a:bodyPr/>
        <a:lstStyle/>
        <a:p>
          <a:endParaRPr lang="tr-TR"/>
        </a:p>
      </dgm:t>
    </dgm:pt>
    <dgm:pt modelId="{E5579C59-6FF1-47D4-99D4-5BFC5FB76CBC}" type="parTrans" cxnId="{E7D9AA02-7AF8-4023-9458-0D6423794109}">
      <dgm:prSet/>
      <dgm:spPr/>
      <dgm:t>
        <a:bodyPr/>
        <a:lstStyle/>
        <a:p>
          <a:endParaRPr lang="tr-TR"/>
        </a:p>
      </dgm:t>
    </dgm:pt>
    <dgm:pt modelId="{E549A4D5-0B11-409F-96B6-26A519546E48}" type="pres">
      <dgm:prSet presAssocID="{FD05E913-5B17-4673-9066-06462DB3424E}" presName="Name0" presStyleCnt="0">
        <dgm:presLayoutVars>
          <dgm:chMax val="4"/>
          <dgm:resizeHandles val="exact"/>
        </dgm:presLayoutVars>
      </dgm:prSet>
      <dgm:spPr/>
      <dgm:t>
        <a:bodyPr/>
        <a:lstStyle/>
        <a:p>
          <a:endParaRPr lang="tr-TR"/>
        </a:p>
      </dgm:t>
    </dgm:pt>
    <dgm:pt modelId="{FEF0CF8E-C7FA-4921-ABF7-73C488A14D63}" type="pres">
      <dgm:prSet presAssocID="{FD05E913-5B17-4673-9066-06462DB3424E}" presName="ellipse" presStyleLbl="trBgShp" presStyleIdx="0" presStyleCnt="1" custLinFactNeighborX="-2415" custLinFactNeighborY="-13127"/>
      <dgm:spPr/>
      <dgm:t>
        <a:bodyPr/>
        <a:lstStyle/>
        <a:p>
          <a:endParaRPr lang="tr-TR"/>
        </a:p>
      </dgm:t>
    </dgm:pt>
    <dgm:pt modelId="{5C5D7CA8-BB0E-49C1-9DCB-B19228F29F87}" type="pres">
      <dgm:prSet presAssocID="{FD05E913-5B17-4673-9066-06462DB3424E}" presName="arrow1" presStyleLbl="fgShp" presStyleIdx="0" presStyleCnt="1" custScaleY="125623" custLinFactNeighborY="24220"/>
      <dgm:spPr/>
      <dgm:t>
        <a:bodyPr/>
        <a:lstStyle/>
        <a:p>
          <a:endParaRPr lang="tr-TR"/>
        </a:p>
      </dgm:t>
    </dgm:pt>
    <dgm:pt modelId="{CA16656A-8537-470B-9607-58A232740C77}" type="pres">
      <dgm:prSet presAssocID="{FD05E913-5B17-4673-9066-06462DB3424E}" presName="rectangle" presStyleLbl="revTx" presStyleIdx="0" presStyleCnt="1" custLinFactNeighborX="393" custLinFactNeighborY="-6072">
        <dgm:presLayoutVars>
          <dgm:bulletEnabled val="1"/>
        </dgm:presLayoutVars>
      </dgm:prSet>
      <dgm:spPr/>
      <dgm:t>
        <a:bodyPr/>
        <a:lstStyle/>
        <a:p>
          <a:endParaRPr lang="tr-TR"/>
        </a:p>
      </dgm:t>
    </dgm:pt>
    <dgm:pt modelId="{C7C6CDAD-4F6C-4E32-A1F5-C6CECADDBE0F}" type="pres">
      <dgm:prSet presAssocID="{D2EAA39A-074F-4682-AD31-75E613BAC572}" presName="item1" presStyleLbl="node1" presStyleIdx="0" presStyleCnt="3" custScaleX="160619" custScaleY="143289" custLinFactNeighborY="10486">
        <dgm:presLayoutVars>
          <dgm:bulletEnabled val="1"/>
        </dgm:presLayoutVars>
      </dgm:prSet>
      <dgm:spPr/>
      <dgm:t>
        <a:bodyPr/>
        <a:lstStyle/>
        <a:p>
          <a:endParaRPr lang="tr-TR"/>
        </a:p>
      </dgm:t>
    </dgm:pt>
    <dgm:pt modelId="{D86CB1C8-3C6A-4C8D-A003-1F018E5ADA14}" type="pres">
      <dgm:prSet presAssocID="{455224A1-8C1D-4212-90D5-A0AD8D8ADA61}" presName="item2" presStyleLbl="node1" presStyleIdx="1" presStyleCnt="3" custScaleX="177446" custScaleY="89568" custLinFactNeighborX="5044" custLinFactNeighborY="17390">
        <dgm:presLayoutVars>
          <dgm:bulletEnabled val="1"/>
        </dgm:presLayoutVars>
      </dgm:prSet>
      <dgm:spPr/>
      <dgm:t>
        <a:bodyPr/>
        <a:lstStyle/>
        <a:p>
          <a:endParaRPr lang="tr-TR"/>
        </a:p>
      </dgm:t>
    </dgm:pt>
    <dgm:pt modelId="{11D7356D-D676-4A33-93CD-5A2C2077C06F}" type="pres">
      <dgm:prSet presAssocID="{053EAE63-C352-4953-BA15-F4907BC3DAB1}" presName="item3" presStyleLbl="node1" presStyleIdx="2" presStyleCnt="3" custScaleX="148216" custScaleY="96688" custLinFactNeighborX="-52913" custLinFactNeighborY="-29553">
        <dgm:presLayoutVars>
          <dgm:bulletEnabled val="1"/>
        </dgm:presLayoutVars>
      </dgm:prSet>
      <dgm:spPr/>
      <dgm:t>
        <a:bodyPr/>
        <a:lstStyle/>
        <a:p>
          <a:endParaRPr lang="tr-TR"/>
        </a:p>
      </dgm:t>
    </dgm:pt>
    <dgm:pt modelId="{ED692C3B-B35F-4E1D-B126-93267643973F}" type="pres">
      <dgm:prSet presAssocID="{FD05E913-5B17-4673-9066-06462DB3424E}" presName="funnel" presStyleLbl="trAlignAcc1" presStyleIdx="0" presStyleCnt="1" custScaleX="113731" custScaleY="121435" custLinFactNeighborX="-1385" custLinFactNeighborY="1319"/>
      <dgm:spPr/>
      <dgm:t>
        <a:bodyPr/>
        <a:lstStyle/>
        <a:p>
          <a:endParaRPr lang="tr-TR"/>
        </a:p>
      </dgm:t>
    </dgm:pt>
  </dgm:ptLst>
  <dgm:cxnLst>
    <dgm:cxn modelId="{963FAFC3-6CD5-42C9-9025-083463037E8F}" srcId="{FD05E913-5B17-4673-9066-06462DB3424E}" destId="{15F59C19-1E6E-4569-A361-173633A88F8B}" srcOrd="0" destOrd="0" parTransId="{12190991-A69F-41D1-B05A-9655A32EFED0}" sibTransId="{536FB69F-557C-4EDC-90B8-EAD58440AA61}"/>
    <dgm:cxn modelId="{49D4B797-DFEF-4FB2-A9BC-E5AB1C227307}" srcId="{FD05E913-5B17-4673-9066-06462DB3424E}" destId="{455224A1-8C1D-4212-90D5-A0AD8D8ADA61}" srcOrd="2" destOrd="0" parTransId="{A10FC925-788D-44E0-AC12-FCBFF877C389}" sibTransId="{1140FC01-39DF-45C5-97C1-62FA1EFC5021}"/>
    <dgm:cxn modelId="{391EC1C2-F9F6-4D6E-A653-C0ACD67ED7CF}" type="presOf" srcId="{FD05E913-5B17-4673-9066-06462DB3424E}" destId="{E549A4D5-0B11-409F-96B6-26A519546E48}" srcOrd="0" destOrd="0" presId="urn:microsoft.com/office/officeart/2005/8/layout/funnel1"/>
    <dgm:cxn modelId="{E7D9AA02-7AF8-4023-9458-0D6423794109}" srcId="{FD05E913-5B17-4673-9066-06462DB3424E}" destId="{053EAE63-C352-4953-BA15-F4907BC3DAB1}" srcOrd="3" destOrd="0" parTransId="{E5579C59-6FF1-47D4-99D4-5BFC5FB76CBC}" sibTransId="{B26B0880-DD29-4951-A947-5BA1E9DFCDF3}"/>
    <dgm:cxn modelId="{D21421CB-0C62-4E18-B4BF-50E99661343E}" type="presOf" srcId="{053EAE63-C352-4953-BA15-F4907BC3DAB1}" destId="{CA16656A-8537-470B-9607-58A232740C77}" srcOrd="0" destOrd="0" presId="urn:microsoft.com/office/officeart/2005/8/layout/funnel1"/>
    <dgm:cxn modelId="{F0B58DC6-DDD9-40B3-9F9E-9A734CE9A375}" type="presOf" srcId="{D2EAA39A-074F-4682-AD31-75E613BAC572}" destId="{D86CB1C8-3C6A-4C8D-A003-1F018E5ADA14}" srcOrd="0" destOrd="0" presId="urn:microsoft.com/office/officeart/2005/8/layout/funnel1"/>
    <dgm:cxn modelId="{1A54D8A5-E73E-4688-9ED6-0353D0EEB309}" type="presOf" srcId="{455224A1-8C1D-4212-90D5-A0AD8D8ADA61}" destId="{C7C6CDAD-4F6C-4E32-A1F5-C6CECADDBE0F}" srcOrd="0" destOrd="0" presId="urn:microsoft.com/office/officeart/2005/8/layout/funnel1"/>
    <dgm:cxn modelId="{C5CB0779-E4CF-46AF-9842-50FE4FD5DCCE}" srcId="{FD05E913-5B17-4673-9066-06462DB3424E}" destId="{D2EAA39A-074F-4682-AD31-75E613BAC572}" srcOrd="1" destOrd="0" parTransId="{80A6E52C-8A4E-4FB7-A822-300952ACD397}" sibTransId="{25954DC5-F8D2-4943-9842-4E7407965509}"/>
    <dgm:cxn modelId="{34B6F625-A9B6-48E5-85CD-58A04BB86609}" type="presOf" srcId="{15F59C19-1E6E-4569-A361-173633A88F8B}" destId="{11D7356D-D676-4A33-93CD-5A2C2077C06F}" srcOrd="0" destOrd="0" presId="urn:microsoft.com/office/officeart/2005/8/layout/funnel1"/>
    <dgm:cxn modelId="{C43F0FD5-8C56-43D1-A5CE-A72C0DD7C748}" type="presParOf" srcId="{E549A4D5-0B11-409F-96B6-26A519546E48}" destId="{FEF0CF8E-C7FA-4921-ABF7-73C488A14D63}" srcOrd="0" destOrd="0" presId="urn:microsoft.com/office/officeart/2005/8/layout/funnel1"/>
    <dgm:cxn modelId="{01AC478E-989D-4F0C-B448-C069D6D16DFA}" type="presParOf" srcId="{E549A4D5-0B11-409F-96B6-26A519546E48}" destId="{5C5D7CA8-BB0E-49C1-9DCB-B19228F29F87}" srcOrd="1" destOrd="0" presId="urn:microsoft.com/office/officeart/2005/8/layout/funnel1"/>
    <dgm:cxn modelId="{95995DB7-1390-450D-933C-F49D534F2376}" type="presParOf" srcId="{E549A4D5-0B11-409F-96B6-26A519546E48}" destId="{CA16656A-8537-470B-9607-58A232740C77}" srcOrd="2" destOrd="0" presId="urn:microsoft.com/office/officeart/2005/8/layout/funnel1"/>
    <dgm:cxn modelId="{EA55CB4A-7131-4006-A3F7-B4162D5934E8}" type="presParOf" srcId="{E549A4D5-0B11-409F-96B6-26A519546E48}" destId="{C7C6CDAD-4F6C-4E32-A1F5-C6CECADDBE0F}" srcOrd="3" destOrd="0" presId="urn:microsoft.com/office/officeart/2005/8/layout/funnel1"/>
    <dgm:cxn modelId="{12CB1778-9BEF-40F2-A3EF-277E6575EF2E}" type="presParOf" srcId="{E549A4D5-0B11-409F-96B6-26A519546E48}" destId="{D86CB1C8-3C6A-4C8D-A003-1F018E5ADA14}" srcOrd="4" destOrd="0" presId="urn:microsoft.com/office/officeart/2005/8/layout/funnel1"/>
    <dgm:cxn modelId="{4921DE6C-1629-4FBC-883C-06D7F8B85B60}" type="presParOf" srcId="{E549A4D5-0B11-409F-96B6-26A519546E48}" destId="{11D7356D-D676-4A33-93CD-5A2C2077C06F}" srcOrd="5" destOrd="0" presId="urn:microsoft.com/office/officeart/2005/8/layout/funnel1"/>
    <dgm:cxn modelId="{0B8E8171-1F16-4F08-A572-001F99A50750}" type="presParOf" srcId="{E549A4D5-0B11-409F-96B6-26A519546E48}" destId="{ED692C3B-B35F-4E1D-B126-93267643973F}" srcOrd="6" destOrd="0" presId="urn:microsoft.com/office/officeart/2005/8/layout/funnel1"/>
  </dgm:cxnLst>
  <dgm:bg/>
  <dgm:whole/>
</dgm:dataModel>
</file>

<file path=ppt/diagrams/data4.xml><?xml version="1.0" encoding="utf-8"?>
<dgm:dataModel xmlns:dgm="http://schemas.openxmlformats.org/drawingml/2006/diagram" xmlns:a="http://schemas.openxmlformats.org/drawingml/2006/main">
  <dgm:ptLst>
    <dgm:pt modelId="{6F9810E4-4218-47C7-A78A-8B0B67123FE4}" type="doc">
      <dgm:prSet loTypeId="urn:microsoft.com/office/officeart/2005/8/layout/pyramid4" loCatId="pyramid" qsTypeId="urn:microsoft.com/office/officeart/2005/8/quickstyle/simple1" qsCatId="simple" csTypeId="urn:microsoft.com/office/officeart/2005/8/colors/colorful1#9" csCatId="colorful" phldr="1"/>
      <dgm:spPr/>
      <dgm:t>
        <a:bodyPr/>
        <a:lstStyle/>
        <a:p>
          <a:endParaRPr lang="tr-TR"/>
        </a:p>
      </dgm:t>
    </dgm:pt>
    <dgm:pt modelId="{E3979199-065F-4BF1-98CE-344A54D653B7}">
      <dgm:prSet phldrT="[Metin]" custT="1"/>
      <dgm:spPr/>
      <dgm:t>
        <a:bodyPr/>
        <a:lstStyle/>
        <a:p>
          <a:r>
            <a:rPr lang="tr-TR" sz="2000" b="1" dirty="0" smtClean="0">
              <a:solidFill>
                <a:schemeClr val="tx1"/>
              </a:solidFill>
            </a:rPr>
            <a:t>Bilim Kurulu</a:t>
          </a:r>
        </a:p>
        <a:p>
          <a:r>
            <a:rPr lang="tr-TR" sz="2000" b="1" dirty="0" smtClean="0">
              <a:solidFill>
                <a:schemeClr val="tx1"/>
              </a:solidFill>
            </a:rPr>
            <a:t>Danışmanlığı</a:t>
          </a:r>
          <a:endParaRPr lang="tr-TR" sz="2000" b="1" dirty="0">
            <a:solidFill>
              <a:schemeClr val="tx1"/>
            </a:solidFill>
          </a:endParaRPr>
        </a:p>
      </dgm:t>
    </dgm:pt>
    <dgm:pt modelId="{2AA564C0-5DCC-4A38-9CA3-13FF1F3DF11A}" type="parTrans" cxnId="{6F3EE79B-3ADC-4CB3-AA18-4F6E85C6F64C}">
      <dgm:prSet/>
      <dgm:spPr/>
      <dgm:t>
        <a:bodyPr/>
        <a:lstStyle/>
        <a:p>
          <a:endParaRPr lang="tr-TR"/>
        </a:p>
      </dgm:t>
    </dgm:pt>
    <dgm:pt modelId="{86D05F4F-AF3A-4323-9E79-F02D6DF7BEEF}" type="sibTrans" cxnId="{6F3EE79B-3ADC-4CB3-AA18-4F6E85C6F64C}">
      <dgm:prSet/>
      <dgm:spPr/>
      <dgm:t>
        <a:bodyPr/>
        <a:lstStyle/>
        <a:p>
          <a:endParaRPr lang="tr-TR"/>
        </a:p>
      </dgm:t>
    </dgm:pt>
    <dgm:pt modelId="{5A63BA6D-A748-4029-8258-A07C4D889B82}">
      <dgm:prSet phldrT="[Metin]" custT="1"/>
      <dgm:spPr/>
      <dgm:t>
        <a:bodyPr/>
        <a:lstStyle/>
        <a:p>
          <a:r>
            <a:rPr lang="tr-TR" sz="2000" b="1" dirty="0" smtClean="0">
              <a:solidFill>
                <a:schemeClr val="tx1"/>
              </a:solidFill>
            </a:rPr>
            <a:t>Alan Uzmanları</a:t>
          </a:r>
        </a:p>
        <a:p>
          <a:endParaRPr lang="tr-TR" sz="1500" dirty="0" smtClean="0"/>
        </a:p>
      </dgm:t>
    </dgm:pt>
    <dgm:pt modelId="{CF54162A-2DFA-475A-A023-0B7DB41CD6E2}" type="parTrans" cxnId="{7972D42B-E94D-4F4F-9C20-94527E3ADA7B}">
      <dgm:prSet/>
      <dgm:spPr/>
      <dgm:t>
        <a:bodyPr/>
        <a:lstStyle/>
        <a:p>
          <a:endParaRPr lang="tr-TR"/>
        </a:p>
      </dgm:t>
    </dgm:pt>
    <dgm:pt modelId="{A655CB1C-26D1-43B1-BAA2-401676835EDA}" type="sibTrans" cxnId="{7972D42B-E94D-4F4F-9C20-94527E3ADA7B}">
      <dgm:prSet/>
      <dgm:spPr/>
      <dgm:t>
        <a:bodyPr/>
        <a:lstStyle/>
        <a:p>
          <a:endParaRPr lang="tr-TR"/>
        </a:p>
      </dgm:t>
    </dgm:pt>
    <dgm:pt modelId="{00E228E3-170A-43EA-8B55-F12C9619C5F4}">
      <dgm:prSet phldrT="[Metin]" custT="1"/>
      <dgm:spPr/>
      <dgm:t>
        <a:bodyPr/>
        <a:lstStyle/>
        <a:p>
          <a:endParaRPr lang="tr-TR" sz="2000" b="1" dirty="0" smtClean="0">
            <a:solidFill>
              <a:schemeClr val="tx1"/>
            </a:solidFill>
          </a:endParaRPr>
        </a:p>
        <a:p>
          <a:r>
            <a:rPr lang="tr-TR" sz="2400" b="1" dirty="0" smtClean="0">
              <a:solidFill>
                <a:schemeClr val="tx1"/>
              </a:solidFill>
            </a:rPr>
            <a:t>TBM İçerikleri</a:t>
          </a:r>
          <a:endParaRPr lang="tr-TR" sz="2400" b="1" dirty="0">
            <a:solidFill>
              <a:schemeClr val="tx1"/>
            </a:solidFill>
          </a:endParaRPr>
        </a:p>
      </dgm:t>
    </dgm:pt>
    <dgm:pt modelId="{AAF48CF7-ECAF-4BFF-A4C5-6948D82E6398}" type="parTrans" cxnId="{96174236-D8A7-495D-85B4-EBFFB35B8D09}">
      <dgm:prSet/>
      <dgm:spPr/>
      <dgm:t>
        <a:bodyPr/>
        <a:lstStyle/>
        <a:p>
          <a:endParaRPr lang="tr-TR"/>
        </a:p>
      </dgm:t>
    </dgm:pt>
    <dgm:pt modelId="{BFD05DE7-1B69-4C19-A79F-DBC8D15AEB91}" type="sibTrans" cxnId="{96174236-D8A7-495D-85B4-EBFFB35B8D09}">
      <dgm:prSet/>
      <dgm:spPr/>
      <dgm:t>
        <a:bodyPr/>
        <a:lstStyle/>
        <a:p>
          <a:endParaRPr lang="tr-TR"/>
        </a:p>
      </dgm:t>
    </dgm:pt>
    <dgm:pt modelId="{E1A0D964-C0F3-46A0-997D-0B9724A158BC}">
      <dgm:prSet phldrT="[Metin]" custT="1"/>
      <dgm:spPr/>
      <dgm:t>
        <a:bodyPr/>
        <a:lstStyle/>
        <a:p>
          <a:r>
            <a:rPr lang="tr-TR" sz="2000" b="1" dirty="0" smtClean="0">
              <a:solidFill>
                <a:schemeClr val="tx1"/>
              </a:solidFill>
            </a:rPr>
            <a:t>İstanbul Üniversitesi İşbirliği</a:t>
          </a:r>
          <a:endParaRPr lang="tr-TR" sz="2000" b="1" dirty="0">
            <a:solidFill>
              <a:schemeClr val="tx1"/>
            </a:solidFill>
          </a:endParaRPr>
        </a:p>
      </dgm:t>
    </dgm:pt>
    <dgm:pt modelId="{E4BFCC19-D8F2-44CF-9C7D-0A9DFCAE4EB5}" type="parTrans" cxnId="{4F4D85B3-1F8D-4D90-8F24-0AE39709E59E}">
      <dgm:prSet/>
      <dgm:spPr/>
      <dgm:t>
        <a:bodyPr/>
        <a:lstStyle/>
        <a:p>
          <a:endParaRPr lang="tr-TR"/>
        </a:p>
      </dgm:t>
    </dgm:pt>
    <dgm:pt modelId="{8A0C04B7-05C5-4BFD-B5CA-B68E70FF5E1B}" type="sibTrans" cxnId="{4F4D85B3-1F8D-4D90-8F24-0AE39709E59E}">
      <dgm:prSet/>
      <dgm:spPr/>
      <dgm:t>
        <a:bodyPr/>
        <a:lstStyle/>
        <a:p>
          <a:endParaRPr lang="tr-TR"/>
        </a:p>
      </dgm:t>
    </dgm:pt>
    <dgm:pt modelId="{16A8105F-C8F9-4F82-B19E-38001A320A1A}" type="pres">
      <dgm:prSet presAssocID="{6F9810E4-4218-47C7-A78A-8B0B67123FE4}" presName="compositeShape" presStyleCnt="0">
        <dgm:presLayoutVars>
          <dgm:chMax val="9"/>
          <dgm:dir/>
          <dgm:resizeHandles val="exact"/>
        </dgm:presLayoutVars>
      </dgm:prSet>
      <dgm:spPr/>
      <dgm:t>
        <a:bodyPr/>
        <a:lstStyle/>
        <a:p>
          <a:endParaRPr lang="tr-TR"/>
        </a:p>
      </dgm:t>
    </dgm:pt>
    <dgm:pt modelId="{525D4946-8F54-4AF4-817A-FDC0C98F9595}" type="pres">
      <dgm:prSet presAssocID="{6F9810E4-4218-47C7-A78A-8B0B67123FE4}" presName="triangle1" presStyleLbl="node1" presStyleIdx="0" presStyleCnt="4" custScaleX="123631">
        <dgm:presLayoutVars>
          <dgm:bulletEnabled val="1"/>
        </dgm:presLayoutVars>
      </dgm:prSet>
      <dgm:spPr/>
      <dgm:t>
        <a:bodyPr/>
        <a:lstStyle/>
        <a:p>
          <a:endParaRPr lang="tr-TR"/>
        </a:p>
      </dgm:t>
    </dgm:pt>
    <dgm:pt modelId="{CF884237-0C65-43E8-BEF6-9FFBF4AD85B4}" type="pres">
      <dgm:prSet presAssocID="{6F9810E4-4218-47C7-A78A-8B0B67123FE4}" presName="triangle2" presStyleLbl="node1" presStyleIdx="1" presStyleCnt="4" custScaleX="124118" custScaleY="101798" custLinFactNeighborX="-11733">
        <dgm:presLayoutVars>
          <dgm:bulletEnabled val="1"/>
        </dgm:presLayoutVars>
      </dgm:prSet>
      <dgm:spPr/>
      <dgm:t>
        <a:bodyPr/>
        <a:lstStyle/>
        <a:p>
          <a:endParaRPr lang="tr-TR"/>
        </a:p>
      </dgm:t>
    </dgm:pt>
    <dgm:pt modelId="{F23BAC17-2B17-4F35-AB32-7B26E7912060}" type="pres">
      <dgm:prSet presAssocID="{6F9810E4-4218-47C7-A78A-8B0B67123FE4}" presName="triangle3" presStyleLbl="node1" presStyleIdx="2" presStyleCnt="4" custScaleX="123631">
        <dgm:presLayoutVars>
          <dgm:bulletEnabled val="1"/>
        </dgm:presLayoutVars>
      </dgm:prSet>
      <dgm:spPr/>
      <dgm:t>
        <a:bodyPr/>
        <a:lstStyle/>
        <a:p>
          <a:endParaRPr lang="tr-TR"/>
        </a:p>
      </dgm:t>
    </dgm:pt>
    <dgm:pt modelId="{B954728B-650C-4B17-950F-51A62E3BB676}" type="pres">
      <dgm:prSet presAssocID="{6F9810E4-4218-47C7-A78A-8B0B67123FE4}" presName="triangle4" presStyleLbl="node1" presStyleIdx="3" presStyleCnt="4" custScaleX="123631" custLinFactNeighborX="10766">
        <dgm:presLayoutVars>
          <dgm:bulletEnabled val="1"/>
        </dgm:presLayoutVars>
      </dgm:prSet>
      <dgm:spPr/>
      <dgm:t>
        <a:bodyPr/>
        <a:lstStyle/>
        <a:p>
          <a:endParaRPr lang="tr-TR"/>
        </a:p>
      </dgm:t>
    </dgm:pt>
  </dgm:ptLst>
  <dgm:cxnLst>
    <dgm:cxn modelId="{4F4D85B3-1F8D-4D90-8F24-0AE39709E59E}" srcId="{6F9810E4-4218-47C7-A78A-8B0B67123FE4}" destId="{E1A0D964-C0F3-46A0-997D-0B9724A158BC}" srcOrd="3" destOrd="0" parTransId="{E4BFCC19-D8F2-44CF-9C7D-0A9DFCAE4EB5}" sibTransId="{8A0C04B7-05C5-4BFD-B5CA-B68E70FF5E1B}"/>
    <dgm:cxn modelId="{96174236-D8A7-495D-85B4-EBFFB35B8D09}" srcId="{6F9810E4-4218-47C7-A78A-8B0B67123FE4}" destId="{00E228E3-170A-43EA-8B55-F12C9619C5F4}" srcOrd="2" destOrd="0" parTransId="{AAF48CF7-ECAF-4BFF-A4C5-6948D82E6398}" sibTransId="{BFD05DE7-1B69-4C19-A79F-DBC8D15AEB91}"/>
    <dgm:cxn modelId="{3B7FCD09-22A8-49A6-950E-0D038F989972}" type="presOf" srcId="{E1A0D964-C0F3-46A0-997D-0B9724A158BC}" destId="{B954728B-650C-4B17-950F-51A62E3BB676}" srcOrd="0" destOrd="0" presId="urn:microsoft.com/office/officeart/2005/8/layout/pyramid4"/>
    <dgm:cxn modelId="{348D49D8-90CC-46E6-B958-D1EBA273DC82}" type="presOf" srcId="{5A63BA6D-A748-4029-8258-A07C4D889B82}" destId="{CF884237-0C65-43E8-BEF6-9FFBF4AD85B4}" srcOrd="0" destOrd="0" presId="urn:microsoft.com/office/officeart/2005/8/layout/pyramid4"/>
    <dgm:cxn modelId="{7972D42B-E94D-4F4F-9C20-94527E3ADA7B}" srcId="{6F9810E4-4218-47C7-A78A-8B0B67123FE4}" destId="{5A63BA6D-A748-4029-8258-A07C4D889B82}" srcOrd="1" destOrd="0" parTransId="{CF54162A-2DFA-475A-A023-0B7DB41CD6E2}" sibTransId="{A655CB1C-26D1-43B1-BAA2-401676835EDA}"/>
    <dgm:cxn modelId="{6F3EE79B-3ADC-4CB3-AA18-4F6E85C6F64C}" srcId="{6F9810E4-4218-47C7-A78A-8B0B67123FE4}" destId="{E3979199-065F-4BF1-98CE-344A54D653B7}" srcOrd="0" destOrd="0" parTransId="{2AA564C0-5DCC-4A38-9CA3-13FF1F3DF11A}" sibTransId="{86D05F4F-AF3A-4323-9E79-F02D6DF7BEEF}"/>
    <dgm:cxn modelId="{63C97567-5209-4566-A443-30D07218BA79}" type="presOf" srcId="{E3979199-065F-4BF1-98CE-344A54D653B7}" destId="{525D4946-8F54-4AF4-817A-FDC0C98F9595}" srcOrd="0" destOrd="0" presId="urn:microsoft.com/office/officeart/2005/8/layout/pyramid4"/>
    <dgm:cxn modelId="{0C30341B-4E2E-42B8-91E9-46308ED7230C}" type="presOf" srcId="{00E228E3-170A-43EA-8B55-F12C9619C5F4}" destId="{F23BAC17-2B17-4F35-AB32-7B26E7912060}" srcOrd="0" destOrd="0" presId="urn:microsoft.com/office/officeart/2005/8/layout/pyramid4"/>
    <dgm:cxn modelId="{155F2F70-4600-4364-8EEF-F7B5A83219B9}" type="presOf" srcId="{6F9810E4-4218-47C7-A78A-8B0B67123FE4}" destId="{16A8105F-C8F9-4F82-B19E-38001A320A1A}" srcOrd="0" destOrd="0" presId="urn:microsoft.com/office/officeart/2005/8/layout/pyramid4"/>
    <dgm:cxn modelId="{08F41238-1300-451B-BE54-7F098D195294}" type="presParOf" srcId="{16A8105F-C8F9-4F82-B19E-38001A320A1A}" destId="{525D4946-8F54-4AF4-817A-FDC0C98F9595}" srcOrd="0" destOrd="0" presId="urn:microsoft.com/office/officeart/2005/8/layout/pyramid4"/>
    <dgm:cxn modelId="{0C215891-703C-4481-94B9-F2A2D1225381}" type="presParOf" srcId="{16A8105F-C8F9-4F82-B19E-38001A320A1A}" destId="{CF884237-0C65-43E8-BEF6-9FFBF4AD85B4}" srcOrd="1" destOrd="0" presId="urn:microsoft.com/office/officeart/2005/8/layout/pyramid4"/>
    <dgm:cxn modelId="{872AB209-E6D8-4765-8A11-130FEB70DB3C}" type="presParOf" srcId="{16A8105F-C8F9-4F82-B19E-38001A320A1A}" destId="{F23BAC17-2B17-4F35-AB32-7B26E7912060}" srcOrd="2" destOrd="0" presId="urn:microsoft.com/office/officeart/2005/8/layout/pyramid4"/>
    <dgm:cxn modelId="{6078CE04-CEDA-4576-AC77-F9678800F1D4}" type="presParOf" srcId="{16A8105F-C8F9-4F82-B19E-38001A320A1A}" destId="{B954728B-650C-4B17-950F-51A62E3BB676}" srcOrd="3" destOrd="0" presId="urn:microsoft.com/office/officeart/2005/8/layout/pyramid4"/>
  </dgm:cxnLst>
  <dgm:bg/>
  <dgm:whole/>
</dgm:dataModel>
</file>

<file path=ppt/diagrams/data5.xml><?xml version="1.0" encoding="utf-8"?>
<dgm:dataModel xmlns:dgm="http://schemas.openxmlformats.org/drawingml/2006/diagram" xmlns:a="http://schemas.openxmlformats.org/drawingml/2006/main">
  <dgm:ptLst>
    <dgm:pt modelId="{439079C1-91B2-4726-BF03-EEE1879C29B9}" type="doc">
      <dgm:prSet loTypeId="urn:microsoft.com/office/officeart/2005/8/layout/process1" loCatId="process" qsTypeId="urn:microsoft.com/office/officeart/2005/8/quickstyle/simple1" qsCatId="simple" csTypeId="urn:microsoft.com/office/officeart/2005/8/colors/accent1_2" csCatId="accent1" phldr="1"/>
      <dgm:spPr/>
    </dgm:pt>
    <dgm:pt modelId="{536FAF4B-A296-4AA1-B11D-20F710C9FAAF}">
      <dgm:prSet phldrT="[Text]"/>
      <dgm:spPr/>
      <dgm:t>
        <a:bodyPr/>
        <a:lstStyle/>
        <a:p>
          <a:r>
            <a:rPr lang="tr-TR" dirty="0" smtClean="0">
              <a:solidFill>
                <a:schemeClr val="bg1"/>
              </a:solidFill>
              <a:latin typeface="+mn-lt"/>
            </a:rPr>
            <a:t>Alkol</a:t>
          </a:r>
          <a:br>
            <a:rPr lang="tr-TR" dirty="0" smtClean="0">
              <a:solidFill>
                <a:schemeClr val="bg1"/>
              </a:solidFill>
              <a:latin typeface="+mn-lt"/>
            </a:rPr>
          </a:br>
          <a:r>
            <a:rPr lang="tr-TR" dirty="0" smtClean="0">
              <a:solidFill>
                <a:schemeClr val="bg1"/>
              </a:solidFill>
              <a:latin typeface="+mn-lt"/>
            </a:rPr>
            <a:t>ve</a:t>
          </a:r>
          <a:br>
            <a:rPr lang="tr-TR" dirty="0" smtClean="0">
              <a:solidFill>
                <a:schemeClr val="bg1"/>
              </a:solidFill>
              <a:latin typeface="+mn-lt"/>
            </a:rPr>
          </a:br>
          <a:r>
            <a:rPr lang="tr-TR" dirty="0" smtClean="0">
              <a:solidFill>
                <a:schemeClr val="bg1"/>
              </a:solidFill>
              <a:latin typeface="+mn-lt"/>
            </a:rPr>
            <a:t>Madde</a:t>
          </a:r>
          <a:endParaRPr lang="tr-TR" dirty="0"/>
        </a:p>
      </dgm:t>
    </dgm:pt>
    <dgm:pt modelId="{31C9DAD0-30A0-4A18-A872-EE55034384E7}" type="parTrans" cxnId="{C7040FB9-591A-4B8D-B690-CF71F989799F}">
      <dgm:prSet/>
      <dgm:spPr/>
      <dgm:t>
        <a:bodyPr/>
        <a:lstStyle/>
        <a:p>
          <a:endParaRPr lang="tr-TR"/>
        </a:p>
      </dgm:t>
    </dgm:pt>
    <dgm:pt modelId="{C6086E7B-D6E4-4A8A-98FF-44EA10556D7B}" type="sibTrans" cxnId="{C7040FB9-591A-4B8D-B690-CF71F989799F}">
      <dgm:prSet/>
      <dgm:spPr/>
      <dgm:t>
        <a:bodyPr/>
        <a:lstStyle/>
        <a:p>
          <a:endParaRPr lang="tr-TR"/>
        </a:p>
      </dgm:t>
    </dgm:pt>
    <dgm:pt modelId="{7B3379E1-C12E-4DB4-90AA-78E0CB849E93}">
      <dgm:prSet phldrT="[Text]"/>
      <dgm:spPr/>
      <dgm:t>
        <a:bodyPr/>
        <a:lstStyle/>
        <a:p>
          <a:r>
            <a:rPr lang="tr-TR" dirty="0" smtClean="0">
              <a:solidFill>
                <a:schemeClr val="bg1"/>
              </a:solidFill>
              <a:latin typeface="+mn-lt"/>
            </a:rPr>
            <a:t>Şiddet</a:t>
          </a:r>
          <a:br>
            <a:rPr lang="tr-TR" dirty="0" smtClean="0">
              <a:solidFill>
                <a:schemeClr val="bg1"/>
              </a:solidFill>
              <a:latin typeface="+mn-lt"/>
            </a:rPr>
          </a:br>
          <a:r>
            <a:rPr lang="tr-TR" dirty="0" smtClean="0">
              <a:solidFill>
                <a:schemeClr val="bg1"/>
              </a:solidFill>
              <a:latin typeface="+mn-lt"/>
            </a:rPr>
            <a:t>ve </a:t>
          </a:r>
          <a:br>
            <a:rPr lang="tr-TR" dirty="0" smtClean="0">
              <a:solidFill>
                <a:schemeClr val="bg1"/>
              </a:solidFill>
              <a:latin typeface="+mn-lt"/>
            </a:rPr>
          </a:br>
          <a:r>
            <a:rPr lang="tr-TR" dirty="0" smtClean="0">
              <a:solidFill>
                <a:schemeClr val="bg1"/>
              </a:solidFill>
              <a:latin typeface="+mn-lt"/>
            </a:rPr>
            <a:t>Saldırganlık</a:t>
          </a:r>
          <a:endParaRPr lang="tr-TR" dirty="0"/>
        </a:p>
      </dgm:t>
    </dgm:pt>
    <dgm:pt modelId="{01EF0157-93A4-41C6-B910-0D3A19A533C7}" type="parTrans" cxnId="{4DCE6CD2-AE56-47D0-8F09-05F87FCC15C8}">
      <dgm:prSet/>
      <dgm:spPr/>
      <dgm:t>
        <a:bodyPr/>
        <a:lstStyle/>
        <a:p>
          <a:endParaRPr lang="tr-TR"/>
        </a:p>
      </dgm:t>
    </dgm:pt>
    <dgm:pt modelId="{45C99842-4703-444F-AB3F-7BA208E485B4}" type="sibTrans" cxnId="{4DCE6CD2-AE56-47D0-8F09-05F87FCC15C8}">
      <dgm:prSet/>
      <dgm:spPr/>
      <dgm:t>
        <a:bodyPr/>
        <a:lstStyle/>
        <a:p>
          <a:endParaRPr lang="tr-TR"/>
        </a:p>
      </dgm:t>
    </dgm:pt>
    <dgm:pt modelId="{832DE4AC-12D1-4458-8024-0CF1F3004E3E}" type="pres">
      <dgm:prSet presAssocID="{439079C1-91B2-4726-BF03-EEE1879C29B9}" presName="Name0" presStyleCnt="0">
        <dgm:presLayoutVars>
          <dgm:dir/>
          <dgm:resizeHandles val="exact"/>
        </dgm:presLayoutVars>
      </dgm:prSet>
      <dgm:spPr/>
    </dgm:pt>
    <dgm:pt modelId="{8E81FBBB-0C06-40DC-AF9E-73B7A9E8109F}" type="pres">
      <dgm:prSet presAssocID="{536FAF4B-A296-4AA1-B11D-20F710C9FAAF}" presName="node" presStyleLbl="node1" presStyleIdx="0" presStyleCnt="2">
        <dgm:presLayoutVars>
          <dgm:bulletEnabled val="1"/>
        </dgm:presLayoutVars>
      </dgm:prSet>
      <dgm:spPr/>
      <dgm:t>
        <a:bodyPr/>
        <a:lstStyle/>
        <a:p>
          <a:endParaRPr lang="tr-TR"/>
        </a:p>
      </dgm:t>
    </dgm:pt>
    <dgm:pt modelId="{E50BCA26-2696-4868-B656-032E2F79D63C}" type="pres">
      <dgm:prSet presAssocID="{C6086E7B-D6E4-4A8A-98FF-44EA10556D7B}" presName="sibTrans" presStyleLbl="sibTrans2D1" presStyleIdx="0" presStyleCnt="1"/>
      <dgm:spPr/>
      <dgm:t>
        <a:bodyPr/>
        <a:lstStyle/>
        <a:p>
          <a:endParaRPr lang="tr-TR"/>
        </a:p>
      </dgm:t>
    </dgm:pt>
    <dgm:pt modelId="{ECD087A3-F3FC-410B-BA41-E8D7551838AB}" type="pres">
      <dgm:prSet presAssocID="{C6086E7B-D6E4-4A8A-98FF-44EA10556D7B}" presName="connectorText" presStyleLbl="sibTrans2D1" presStyleIdx="0" presStyleCnt="1"/>
      <dgm:spPr/>
      <dgm:t>
        <a:bodyPr/>
        <a:lstStyle/>
        <a:p>
          <a:endParaRPr lang="tr-TR"/>
        </a:p>
      </dgm:t>
    </dgm:pt>
    <dgm:pt modelId="{F619817B-47C7-4212-8769-1DA429616D84}" type="pres">
      <dgm:prSet presAssocID="{7B3379E1-C12E-4DB4-90AA-78E0CB849E93}" presName="node" presStyleLbl="node1" presStyleIdx="1" presStyleCnt="2">
        <dgm:presLayoutVars>
          <dgm:bulletEnabled val="1"/>
        </dgm:presLayoutVars>
      </dgm:prSet>
      <dgm:spPr/>
      <dgm:t>
        <a:bodyPr/>
        <a:lstStyle/>
        <a:p>
          <a:endParaRPr lang="tr-TR"/>
        </a:p>
      </dgm:t>
    </dgm:pt>
  </dgm:ptLst>
  <dgm:cxnLst>
    <dgm:cxn modelId="{C7040FB9-591A-4B8D-B690-CF71F989799F}" srcId="{439079C1-91B2-4726-BF03-EEE1879C29B9}" destId="{536FAF4B-A296-4AA1-B11D-20F710C9FAAF}" srcOrd="0" destOrd="0" parTransId="{31C9DAD0-30A0-4A18-A872-EE55034384E7}" sibTransId="{C6086E7B-D6E4-4A8A-98FF-44EA10556D7B}"/>
    <dgm:cxn modelId="{4DCE6CD2-AE56-47D0-8F09-05F87FCC15C8}" srcId="{439079C1-91B2-4726-BF03-EEE1879C29B9}" destId="{7B3379E1-C12E-4DB4-90AA-78E0CB849E93}" srcOrd="1" destOrd="0" parTransId="{01EF0157-93A4-41C6-B910-0D3A19A533C7}" sibTransId="{45C99842-4703-444F-AB3F-7BA208E485B4}"/>
    <dgm:cxn modelId="{1416C7BE-1DE0-4080-B054-4DD91A3DC8B3}" type="presOf" srcId="{C6086E7B-D6E4-4A8A-98FF-44EA10556D7B}" destId="{ECD087A3-F3FC-410B-BA41-E8D7551838AB}" srcOrd="1" destOrd="0" presId="urn:microsoft.com/office/officeart/2005/8/layout/process1"/>
    <dgm:cxn modelId="{CB38D328-B6B2-4C19-AC30-C8499F485008}" type="presOf" srcId="{C6086E7B-D6E4-4A8A-98FF-44EA10556D7B}" destId="{E50BCA26-2696-4868-B656-032E2F79D63C}" srcOrd="0" destOrd="0" presId="urn:microsoft.com/office/officeart/2005/8/layout/process1"/>
    <dgm:cxn modelId="{A3039CAF-D016-4C1C-96F8-8ACB391B9753}" type="presOf" srcId="{7B3379E1-C12E-4DB4-90AA-78E0CB849E93}" destId="{F619817B-47C7-4212-8769-1DA429616D84}" srcOrd="0" destOrd="0" presId="urn:microsoft.com/office/officeart/2005/8/layout/process1"/>
    <dgm:cxn modelId="{BDBAE34F-F480-4D5E-987D-B762F76D0BC9}" type="presOf" srcId="{439079C1-91B2-4726-BF03-EEE1879C29B9}" destId="{832DE4AC-12D1-4458-8024-0CF1F3004E3E}" srcOrd="0" destOrd="0" presId="urn:microsoft.com/office/officeart/2005/8/layout/process1"/>
    <dgm:cxn modelId="{13304161-35D1-486D-AF3C-55A2D1B13826}" type="presOf" srcId="{536FAF4B-A296-4AA1-B11D-20F710C9FAAF}" destId="{8E81FBBB-0C06-40DC-AF9E-73B7A9E8109F}" srcOrd="0" destOrd="0" presId="urn:microsoft.com/office/officeart/2005/8/layout/process1"/>
    <dgm:cxn modelId="{07CB7E93-7FFD-4DE9-9FAF-2F1886D6DCD2}" type="presParOf" srcId="{832DE4AC-12D1-4458-8024-0CF1F3004E3E}" destId="{8E81FBBB-0C06-40DC-AF9E-73B7A9E8109F}" srcOrd="0" destOrd="0" presId="urn:microsoft.com/office/officeart/2005/8/layout/process1"/>
    <dgm:cxn modelId="{A3B2AB4E-7A3C-489C-8109-5BCB37F7B4AB}" type="presParOf" srcId="{832DE4AC-12D1-4458-8024-0CF1F3004E3E}" destId="{E50BCA26-2696-4868-B656-032E2F79D63C}" srcOrd="1" destOrd="0" presId="urn:microsoft.com/office/officeart/2005/8/layout/process1"/>
    <dgm:cxn modelId="{81A3419E-12E5-4CC5-AEF3-B7894744811B}" type="presParOf" srcId="{E50BCA26-2696-4868-B656-032E2F79D63C}" destId="{ECD087A3-F3FC-410B-BA41-E8D7551838AB}" srcOrd="0" destOrd="0" presId="urn:microsoft.com/office/officeart/2005/8/layout/process1"/>
    <dgm:cxn modelId="{FBAFA24B-C82E-4011-9D57-4CED77A89C92}" type="presParOf" srcId="{832DE4AC-12D1-4458-8024-0CF1F3004E3E}" destId="{F619817B-47C7-4212-8769-1DA429616D84}"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48C45A-73E3-47F8-BEB4-10DC41F6A6CC}" type="doc">
      <dgm:prSet loTypeId="urn:microsoft.com/office/officeart/2005/8/layout/process1" loCatId="process" qsTypeId="urn:microsoft.com/office/officeart/2005/8/quickstyle/simple1" qsCatId="simple" csTypeId="urn:microsoft.com/office/officeart/2005/8/colors/accent1_2" csCatId="accent1" phldr="1"/>
      <dgm:spPr/>
    </dgm:pt>
    <dgm:pt modelId="{4C081AA9-33B3-42DB-B58B-FEF5BFCC955C}">
      <dgm:prSet phldrT="[Text]"/>
      <dgm:spPr/>
      <dgm:t>
        <a:bodyPr/>
        <a:lstStyle/>
        <a:p>
          <a:r>
            <a:rPr lang="tr-TR" dirty="0" smtClean="0">
              <a:solidFill>
                <a:schemeClr val="bg1"/>
              </a:solidFill>
              <a:latin typeface="+mn-lt"/>
            </a:rPr>
            <a:t>Alkol</a:t>
          </a:r>
          <a:endParaRPr lang="tr-TR" dirty="0"/>
        </a:p>
      </dgm:t>
    </dgm:pt>
    <dgm:pt modelId="{298FF9EB-8C17-433A-9A16-FE636C02D763}" type="parTrans" cxnId="{504DCC6E-D603-43FA-A9DE-668156540DDD}">
      <dgm:prSet/>
      <dgm:spPr/>
      <dgm:t>
        <a:bodyPr/>
        <a:lstStyle/>
        <a:p>
          <a:endParaRPr lang="tr-TR"/>
        </a:p>
      </dgm:t>
    </dgm:pt>
    <dgm:pt modelId="{686FB0C8-88A7-44E0-A7D1-C0D4E4607882}" type="sibTrans" cxnId="{504DCC6E-D603-43FA-A9DE-668156540DDD}">
      <dgm:prSet/>
      <dgm:spPr/>
      <dgm:t>
        <a:bodyPr/>
        <a:lstStyle/>
        <a:p>
          <a:endParaRPr lang="tr-TR"/>
        </a:p>
      </dgm:t>
    </dgm:pt>
    <dgm:pt modelId="{7DB8AC1C-BF34-49D8-986C-CF6F9EEA57F0}">
      <dgm:prSet phldrT="[Text]"/>
      <dgm:spPr/>
      <dgm:t>
        <a:bodyPr/>
        <a:lstStyle/>
        <a:p>
          <a:r>
            <a:rPr lang="tr-TR" dirty="0" smtClean="0">
              <a:solidFill>
                <a:schemeClr val="bg1"/>
              </a:solidFill>
            </a:rPr>
            <a:t>Aile İçi Cinsel ve</a:t>
          </a:r>
          <a:br>
            <a:rPr lang="tr-TR" dirty="0" smtClean="0">
              <a:solidFill>
                <a:schemeClr val="bg1"/>
              </a:solidFill>
            </a:rPr>
          </a:br>
          <a:r>
            <a:rPr lang="tr-TR" dirty="0" smtClean="0">
              <a:solidFill>
                <a:schemeClr val="bg1"/>
              </a:solidFill>
            </a:rPr>
            <a:t>Fiziksel Taciz</a:t>
          </a:r>
          <a:endParaRPr lang="tr-TR" dirty="0"/>
        </a:p>
      </dgm:t>
    </dgm:pt>
    <dgm:pt modelId="{1E7D455D-7424-4DD6-A0B9-A7051A82F1A2}" type="parTrans" cxnId="{98837641-A695-4A15-9A0D-50B347D19FB6}">
      <dgm:prSet/>
      <dgm:spPr/>
      <dgm:t>
        <a:bodyPr/>
        <a:lstStyle/>
        <a:p>
          <a:endParaRPr lang="tr-TR"/>
        </a:p>
      </dgm:t>
    </dgm:pt>
    <dgm:pt modelId="{A94D1085-090A-4F5B-A8C9-B20111E23864}" type="sibTrans" cxnId="{98837641-A695-4A15-9A0D-50B347D19FB6}">
      <dgm:prSet/>
      <dgm:spPr/>
      <dgm:t>
        <a:bodyPr/>
        <a:lstStyle/>
        <a:p>
          <a:endParaRPr lang="tr-TR"/>
        </a:p>
      </dgm:t>
    </dgm:pt>
    <dgm:pt modelId="{0B3FD3BD-043A-4A53-89A5-0ABA370A1A3C}" type="pres">
      <dgm:prSet presAssocID="{7548C45A-73E3-47F8-BEB4-10DC41F6A6CC}" presName="Name0" presStyleCnt="0">
        <dgm:presLayoutVars>
          <dgm:dir/>
          <dgm:resizeHandles val="exact"/>
        </dgm:presLayoutVars>
      </dgm:prSet>
      <dgm:spPr/>
    </dgm:pt>
    <dgm:pt modelId="{FDB56483-DA44-4D64-B717-F1A8E4DAE384}" type="pres">
      <dgm:prSet presAssocID="{4C081AA9-33B3-42DB-B58B-FEF5BFCC955C}" presName="node" presStyleLbl="node1" presStyleIdx="0" presStyleCnt="2">
        <dgm:presLayoutVars>
          <dgm:bulletEnabled val="1"/>
        </dgm:presLayoutVars>
      </dgm:prSet>
      <dgm:spPr/>
      <dgm:t>
        <a:bodyPr/>
        <a:lstStyle/>
        <a:p>
          <a:endParaRPr lang="tr-TR"/>
        </a:p>
      </dgm:t>
    </dgm:pt>
    <dgm:pt modelId="{2A61F017-F3BE-40E7-9C2C-C8113D36572A}" type="pres">
      <dgm:prSet presAssocID="{686FB0C8-88A7-44E0-A7D1-C0D4E4607882}" presName="sibTrans" presStyleLbl="sibTrans2D1" presStyleIdx="0" presStyleCnt="1"/>
      <dgm:spPr/>
      <dgm:t>
        <a:bodyPr/>
        <a:lstStyle/>
        <a:p>
          <a:endParaRPr lang="tr-TR"/>
        </a:p>
      </dgm:t>
    </dgm:pt>
    <dgm:pt modelId="{B2FE49C5-1FFF-49BF-BED2-C9CBBA8761EC}" type="pres">
      <dgm:prSet presAssocID="{686FB0C8-88A7-44E0-A7D1-C0D4E4607882}" presName="connectorText" presStyleLbl="sibTrans2D1" presStyleIdx="0" presStyleCnt="1"/>
      <dgm:spPr/>
      <dgm:t>
        <a:bodyPr/>
        <a:lstStyle/>
        <a:p>
          <a:endParaRPr lang="tr-TR"/>
        </a:p>
      </dgm:t>
    </dgm:pt>
    <dgm:pt modelId="{17466B5E-5522-4007-8E99-F913992DC882}" type="pres">
      <dgm:prSet presAssocID="{7DB8AC1C-BF34-49D8-986C-CF6F9EEA57F0}" presName="node" presStyleLbl="node1" presStyleIdx="1" presStyleCnt="2">
        <dgm:presLayoutVars>
          <dgm:bulletEnabled val="1"/>
        </dgm:presLayoutVars>
      </dgm:prSet>
      <dgm:spPr/>
      <dgm:t>
        <a:bodyPr/>
        <a:lstStyle/>
        <a:p>
          <a:endParaRPr lang="tr-TR"/>
        </a:p>
      </dgm:t>
    </dgm:pt>
  </dgm:ptLst>
  <dgm:cxnLst>
    <dgm:cxn modelId="{393B6085-F861-476C-A13F-BC86EC3E3FC1}" type="presOf" srcId="{686FB0C8-88A7-44E0-A7D1-C0D4E4607882}" destId="{2A61F017-F3BE-40E7-9C2C-C8113D36572A}" srcOrd="0" destOrd="0" presId="urn:microsoft.com/office/officeart/2005/8/layout/process1"/>
    <dgm:cxn modelId="{504DCC6E-D603-43FA-A9DE-668156540DDD}" srcId="{7548C45A-73E3-47F8-BEB4-10DC41F6A6CC}" destId="{4C081AA9-33B3-42DB-B58B-FEF5BFCC955C}" srcOrd="0" destOrd="0" parTransId="{298FF9EB-8C17-433A-9A16-FE636C02D763}" sibTransId="{686FB0C8-88A7-44E0-A7D1-C0D4E4607882}"/>
    <dgm:cxn modelId="{D81D9A21-AC1D-4DDE-BD94-4E1A3E47F615}" type="presOf" srcId="{7DB8AC1C-BF34-49D8-986C-CF6F9EEA57F0}" destId="{17466B5E-5522-4007-8E99-F913992DC882}" srcOrd="0" destOrd="0" presId="urn:microsoft.com/office/officeart/2005/8/layout/process1"/>
    <dgm:cxn modelId="{699E33F7-DD4C-4BE2-B74A-5A23119F60A2}" type="presOf" srcId="{4C081AA9-33B3-42DB-B58B-FEF5BFCC955C}" destId="{FDB56483-DA44-4D64-B717-F1A8E4DAE384}" srcOrd="0" destOrd="0" presId="urn:microsoft.com/office/officeart/2005/8/layout/process1"/>
    <dgm:cxn modelId="{80F0E94A-F476-4E64-8760-FFE31B783E9E}" type="presOf" srcId="{7548C45A-73E3-47F8-BEB4-10DC41F6A6CC}" destId="{0B3FD3BD-043A-4A53-89A5-0ABA370A1A3C}" srcOrd="0" destOrd="0" presId="urn:microsoft.com/office/officeart/2005/8/layout/process1"/>
    <dgm:cxn modelId="{D340F239-46BA-4118-BB08-E5F5FDFB7B5F}" type="presOf" srcId="{686FB0C8-88A7-44E0-A7D1-C0D4E4607882}" destId="{B2FE49C5-1FFF-49BF-BED2-C9CBBA8761EC}" srcOrd="1" destOrd="0" presId="urn:microsoft.com/office/officeart/2005/8/layout/process1"/>
    <dgm:cxn modelId="{98837641-A695-4A15-9A0D-50B347D19FB6}" srcId="{7548C45A-73E3-47F8-BEB4-10DC41F6A6CC}" destId="{7DB8AC1C-BF34-49D8-986C-CF6F9EEA57F0}" srcOrd="1" destOrd="0" parTransId="{1E7D455D-7424-4DD6-A0B9-A7051A82F1A2}" sibTransId="{A94D1085-090A-4F5B-A8C9-B20111E23864}"/>
    <dgm:cxn modelId="{BCB56E21-3B0A-4C39-9A8C-D11373BB89F5}" type="presParOf" srcId="{0B3FD3BD-043A-4A53-89A5-0ABA370A1A3C}" destId="{FDB56483-DA44-4D64-B717-F1A8E4DAE384}" srcOrd="0" destOrd="0" presId="urn:microsoft.com/office/officeart/2005/8/layout/process1"/>
    <dgm:cxn modelId="{5A4BC5A1-1B73-4CB0-915E-B1B1D22438AC}" type="presParOf" srcId="{0B3FD3BD-043A-4A53-89A5-0ABA370A1A3C}" destId="{2A61F017-F3BE-40E7-9C2C-C8113D36572A}" srcOrd="1" destOrd="0" presId="urn:microsoft.com/office/officeart/2005/8/layout/process1"/>
    <dgm:cxn modelId="{F99DEAB6-CAC4-4F6B-B8D6-3C8EDF56A2A5}" type="presParOf" srcId="{2A61F017-F3BE-40E7-9C2C-C8113D36572A}" destId="{B2FE49C5-1FFF-49BF-BED2-C9CBBA8761EC}" srcOrd="0" destOrd="0" presId="urn:microsoft.com/office/officeart/2005/8/layout/process1"/>
    <dgm:cxn modelId="{E5684821-03E0-4934-80F2-A67A431015D0}" type="presParOf" srcId="{0B3FD3BD-043A-4A53-89A5-0ABA370A1A3C}" destId="{17466B5E-5522-4007-8E99-F913992DC882}"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1FBBB-0C06-40DC-AF9E-73B7A9E8109F}">
      <dsp:nvSpPr>
        <dsp:cNvPr id="0" name=""/>
        <dsp:cNvSpPr/>
      </dsp:nvSpPr>
      <dsp:spPr>
        <a:xfrm>
          <a:off x="1518" y="1260519"/>
          <a:ext cx="3239094" cy="1943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solidFill>
                <a:schemeClr val="bg1"/>
              </a:solidFill>
              <a:latin typeface="+mn-lt"/>
            </a:rPr>
            <a:t>Alkol</a:t>
          </a:r>
          <a:br>
            <a:rPr lang="tr-TR" sz="3600" kern="1200" dirty="0" smtClean="0">
              <a:solidFill>
                <a:schemeClr val="bg1"/>
              </a:solidFill>
              <a:latin typeface="+mn-lt"/>
            </a:rPr>
          </a:br>
          <a:r>
            <a:rPr lang="tr-TR" sz="3600" kern="1200" dirty="0" smtClean="0">
              <a:solidFill>
                <a:schemeClr val="bg1"/>
              </a:solidFill>
              <a:latin typeface="+mn-lt"/>
            </a:rPr>
            <a:t>ve</a:t>
          </a:r>
          <a:br>
            <a:rPr lang="tr-TR" sz="3600" kern="1200" dirty="0" smtClean="0">
              <a:solidFill>
                <a:schemeClr val="bg1"/>
              </a:solidFill>
              <a:latin typeface="+mn-lt"/>
            </a:rPr>
          </a:br>
          <a:r>
            <a:rPr lang="tr-TR" sz="3600" kern="1200" dirty="0" smtClean="0">
              <a:solidFill>
                <a:schemeClr val="bg1"/>
              </a:solidFill>
              <a:latin typeface="+mn-lt"/>
            </a:rPr>
            <a:t>Madde</a:t>
          </a:r>
          <a:endParaRPr lang="tr-TR" sz="3600" kern="1200" dirty="0"/>
        </a:p>
      </dsp:txBody>
      <dsp:txXfrm>
        <a:off x="58440" y="1317441"/>
        <a:ext cx="3125250" cy="1829612"/>
      </dsp:txXfrm>
    </dsp:sp>
    <dsp:sp modelId="{E50BCA26-2696-4868-B656-032E2F79D63C}">
      <dsp:nvSpPr>
        <dsp:cNvPr id="0" name=""/>
        <dsp:cNvSpPr/>
      </dsp:nvSpPr>
      <dsp:spPr>
        <a:xfrm>
          <a:off x="3564522" y="1830600"/>
          <a:ext cx="686687" cy="8032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tr-TR" sz="2900" kern="1200"/>
        </a:p>
      </dsp:txBody>
      <dsp:txXfrm>
        <a:off x="3564522" y="1991259"/>
        <a:ext cx="480681" cy="481977"/>
      </dsp:txXfrm>
    </dsp:sp>
    <dsp:sp modelId="{F619817B-47C7-4212-8769-1DA429616D84}">
      <dsp:nvSpPr>
        <dsp:cNvPr id="0" name=""/>
        <dsp:cNvSpPr/>
      </dsp:nvSpPr>
      <dsp:spPr>
        <a:xfrm>
          <a:off x="4536250" y="1260519"/>
          <a:ext cx="3239094" cy="1943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solidFill>
                <a:schemeClr val="bg1"/>
              </a:solidFill>
              <a:latin typeface="+mn-lt"/>
            </a:rPr>
            <a:t>Şiddet</a:t>
          </a:r>
          <a:br>
            <a:rPr lang="tr-TR" sz="3600" kern="1200" dirty="0" smtClean="0">
              <a:solidFill>
                <a:schemeClr val="bg1"/>
              </a:solidFill>
              <a:latin typeface="+mn-lt"/>
            </a:rPr>
          </a:br>
          <a:r>
            <a:rPr lang="tr-TR" sz="3600" kern="1200" dirty="0" smtClean="0">
              <a:solidFill>
                <a:schemeClr val="bg1"/>
              </a:solidFill>
              <a:latin typeface="+mn-lt"/>
            </a:rPr>
            <a:t>ve </a:t>
          </a:r>
          <a:br>
            <a:rPr lang="tr-TR" sz="3600" kern="1200" dirty="0" smtClean="0">
              <a:solidFill>
                <a:schemeClr val="bg1"/>
              </a:solidFill>
              <a:latin typeface="+mn-lt"/>
            </a:rPr>
          </a:br>
          <a:r>
            <a:rPr lang="tr-TR" sz="3600" kern="1200" dirty="0" smtClean="0">
              <a:solidFill>
                <a:schemeClr val="bg1"/>
              </a:solidFill>
              <a:latin typeface="+mn-lt"/>
            </a:rPr>
            <a:t>Saldırganlık</a:t>
          </a:r>
          <a:endParaRPr lang="tr-TR" sz="3600" kern="1200" dirty="0"/>
        </a:p>
      </dsp:txBody>
      <dsp:txXfrm>
        <a:off x="4593172" y="1317441"/>
        <a:ext cx="3125250" cy="1829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56483-DA44-4D64-B717-F1A8E4DAE384}">
      <dsp:nvSpPr>
        <dsp:cNvPr id="0" name=""/>
        <dsp:cNvSpPr/>
      </dsp:nvSpPr>
      <dsp:spPr>
        <a:xfrm>
          <a:off x="1507" y="1555989"/>
          <a:ext cx="3214302" cy="1928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solidFill>
                <a:schemeClr val="bg1"/>
              </a:solidFill>
              <a:latin typeface="+mn-lt"/>
            </a:rPr>
            <a:t>Alkol</a:t>
          </a:r>
          <a:endParaRPr lang="tr-TR" sz="3600" kern="1200" dirty="0"/>
        </a:p>
      </dsp:txBody>
      <dsp:txXfrm>
        <a:off x="57993" y="1612475"/>
        <a:ext cx="3101330" cy="1815609"/>
      </dsp:txXfrm>
    </dsp:sp>
    <dsp:sp modelId="{2A61F017-F3BE-40E7-9C2C-C8113D36572A}">
      <dsp:nvSpPr>
        <dsp:cNvPr id="0" name=""/>
        <dsp:cNvSpPr/>
      </dsp:nvSpPr>
      <dsp:spPr>
        <a:xfrm>
          <a:off x="3537239" y="2121706"/>
          <a:ext cx="681432" cy="797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tr-TR" sz="2900" kern="1200"/>
        </a:p>
      </dsp:txBody>
      <dsp:txXfrm>
        <a:off x="3537239" y="2281135"/>
        <a:ext cx="477002" cy="478288"/>
      </dsp:txXfrm>
    </dsp:sp>
    <dsp:sp modelId="{17466B5E-5522-4007-8E99-F913992DC882}">
      <dsp:nvSpPr>
        <dsp:cNvPr id="0" name=""/>
        <dsp:cNvSpPr/>
      </dsp:nvSpPr>
      <dsp:spPr>
        <a:xfrm>
          <a:off x="4501530" y="1555989"/>
          <a:ext cx="3214302" cy="1928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solidFill>
                <a:schemeClr val="bg1"/>
              </a:solidFill>
            </a:rPr>
            <a:t>Aile İçi Cinsel ve</a:t>
          </a:r>
          <a:br>
            <a:rPr lang="tr-TR" sz="3600" kern="1200" dirty="0" smtClean="0">
              <a:solidFill>
                <a:schemeClr val="bg1"/>
              </a:solidFill>
            </a:rPr>
          </a:br>
          <a:r>
            <a:rPr lang="tr-TR" sz="3600" kern="1200" dirty="0" smtClean="0">
              <a:solidFill>
                <a:schemeClr val="bg1"/>
              </a:solidFill>
            </a:rPr>
            <a:t>Fiziksel Taciz</a:t>
          </a:r>
          <a:endParaRPr lang="tr-TR" sz="3600" kern="1200" dirty="0"/>
        </a:p>
      </dsp:txBody>
      <dsp:txXfrm>
        <a:off x="4558016" y="1612475"/>
        <a:ext cx="3101330" cy="18156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CE1E5-AA2D-4F28-9DF2-13B0DDD25B2E}" type="datetimeFigureOut">
              <a:rPr lang="tr-TR" smtClean="0"/>
              <a:pPr/>
              <a:t>24.03.2015</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9EBC8-431B-47AA-A4A7-6D5059FA31BE}" type="slidenum">
              <a:rPr lang="tr-TR" smtClean="0"/>
              <a:pPr/>
              <a:t>‹#›</a:t>
            </a:fld>
            <a:endParaRPr lang="tr-TR"/>
          </a:p>
        </p:txBody>
      </p:sp>
    </p:spTree>
    <p:extLst>
      <p:ext uri="{BB962C8B-B14F-4D97-AF65-F5344CB8AC3E}">
        <p14:creationId xmlns:p14="http://schemas.microsoft.com/office/powerpoint/2010/main" xmlns="" val="293680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a:p>
            <a:endParaRPr lang="tr-TR" baseline="0" dirty="0" smtClean="0"/>
          </a:p>
          <a:p>
            <a:r>
              <a:rPr lang="tr-TR" baseline="0" dirty="0" smtClean="0"/>
              <a:t>Türkiye Yeşilay Cemiyeti, Türkiye Bağımlılıkla Mücadele Eğitim Programı ile ülkemiz genelinde bağımlılık konusunda Milli Eğitim Bakanlığı ile bir eğitim seferberliği başlatmış bulunmaktadır. </a:t>
            </a:r>
          </a:p>
          <a:p>
            <a:endParaRPr lang="tr-TR" baseline="0" dirty="0" smtClean="0"/>
          </a:p>
          <a:p>
            <a:r>
              <a:rPr lang="tr-TR" baseline="0" dirty="0" smtClean="0"/>
              <a:t>TBM projesi; bünyesinde barındırdığı hedef grup çeşitliliği açısından şimdiye kadar ülkemizde yürütülmüş en kapsamlı önleme programı. Aynı zamanda bağımlılıkla mücadele konusunda içerdiği yenilikçi yaklaşımlar açısından da yine ülkemiz için bir ilk olma niteliği taşımakta. </a:t>
            </a:r>
          </a:p>
        </p:txBody>
      </p:sp>
      <p:sp>
        <p:nvSpPr>
          <p:cNvPr id="4" name="Slayt Numarası Yer Tutucusu 3"/>
          <p:cNvSpPr>
            <a:spLocks noGrp="1"/>
          </p:cNvSpPr>
          <p:nvPr>
            <p:ph type="sldNum" sz="quarter" idx="10"/>
          </p:nvPr>
        </p:nvSpPr>
        <p:spPr/>
        <p:txBody>
          <a:bodyPr/>
          <a:lstStyle/>
          <a:p>
            <a:fld id="{809165D9-8B66-485C-8EBC-ACD21C208336}"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xmlns="" val="148417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Etkinliklerimizde ise yaş grubunun özelliklerine uygun yöntemler tercih edildi. Burada gördüğünüz doğru-yanlış testi gibi klasik etkinlik örneklerinin yanı sıra özellikle kendi kendine öğrenmeyi ve akran öğrenmesini destekleyen etkinliklere bolca yer verildi. Zira lise çağındaki öğrencilerimiz yaşları gereği büyüklerinden öğrenmeyi, "nasihat </a:t>
            </a:r>
            <a:r>
              <a:rPr lang="tr-TR" sz="1200" kern="1200" dirty="0" err="1" smtClean="0">
                <a:solidFill>
                  <a:schemeClr val="tx1"/>
                </a:solidFill>
                <a:effectLst/>
                <a:latin typeface="+mn-lt"/>
                <a:ea typeface="+mn-ea"/>
                <a:cs typeface="+mn-cs"/>
              </a:rPr>
              <a:t>dinleme"yi</a:t>
            </a:r>
            <a:r>
              <a:rPr lang="tr-TR" sz="1200" kern="1200" dirty="0" smtClean="0">
                <a:solidFill>
                  <a:schemeClr val="tx1"/>
                </a:solidFill>
                <a:effectLst/>
                <a:latin typeface="+mn-lt"/>
                <a:ea typeface="+mn-ea"/>
                <a:cs typeface="+mn-cs"/>
              </a:rPr>
              <a:t> sevmezler. Bizim onlara bir bilgiyi aktarmamızdansa kendilerinin keşfetmesi veya birbirlerinden öğrenmeleri çok daha etkilidir. </a:t>
            </a:r>
            <a:endParaRPr lang="en-US" dirty="0"/>
          </a:p>
        </p:txBody>
      </p:sp>
      <p:sp>
        <p:nvSpPr>
          <p:cNvPr id="4" name="Slide Number Placeholder 3"/>
          <p:cNvSpPr>
            <a:spLocks noGrp="1"/>
          </p:cNvSpPr>
          <p:nvPr>
            <p:ph type="sldNum" sz="quarter" idx="10"/>
          </p:nvPr>
        </p:nvSpPr>
        <p:spPr/>
        <p:txBody>
          <a:bodyPr/>
          <a:lstStyle/>
          <a:p>
            <a:fld id="{1CA48E9B-FC98-FA4B-BF60-7A046E006F8B}" type="slidenum">
              <a:rPr lang="en-US" smtClean="0"/>
              <a:pPr/>
              <a:t>11</a:t>
            </a:fld>
            <a:endParaRPr lang="en-US"/>
          </a:p>
        </p:txBody>
      </p:sp>
    </p:spTree>
    <p:extLst>
      <p:ext uri="{BB962C8B-B14F-4D97-AF65-F5344CB8AC3E}">
        <p14:creationId xmlns="" xmlns:p14="http://schemas.microsoft.com/office/powerpoint/2010/main" val="43048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Yetişkin kitaplarımız da görsel açıdan lise kitaplarımıza benziyor.</a:t>
            </a:r>
          </a:p>
          <a:p>
            <a:endParaRPr lang="en-US" dirty="0"/>
          </a:p>
        </p:txBody>
      </p:sp>
      <p:sp>
        <p:nvSpPr>
          <p:cNvPr id="4" name="Slide Number Placeholder 3"/>
          <p:cNvSpPr>
            <a:spLocks noGrp="1"/>
          </p:cNvSpPr>
          <p:nvPr>
            <p:ph type="sldNum" sz="quarter" idx="10"/>
          </p:nvPr>
        </p:nvSpPr>
        <p:spPr/>
        <p:txBody>
          <a:bodyPr/>
          <a:lstStyle/>
          <a:p>
            <a:fld id="{1CA48E9B-FC98-FA4B-BF60-7A046E006F8B}" type="slidenum">
              <a:rPr lang="en-US" smtClean="0"/>
              <a:pPr/>
              <a:t>13</a:t>
            </a:fld>
            <a:endParaRPr lang="en-US"/>
          </a:p>
        </p:txBody>
      </p:sp>
    </p:spTree>
    <p:extLst>
      <p:ext uri="{BB962C8B-B14F-4D97-AF65-F5344CB8AC3E}">
        <p14:creationId xmlns="" xmlns:p14="http://schemas.microsoft.com/office/powerpoint/2010/main" val="213955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Yetişkin kitaplarımız sadece bilgilendirici metinlerden oluşuyor. Kitaplarda açıkça bir bölüm ayrımı görünmese de bilgilendirici metinlerimiz içerik itibarı ile iki ana bölümden meydana geliyor: 1. Konu ile ilgili genel bilginin verildiği, muhatabı sağlıklı yaşamaya ve bağımlılıklardan korunmaya teşvik eden bölüm, 2. Muhatabın çocuklarını sağlıklı yaşamaya ve bağımlılıklardan korunmaya teşvik edebilmesi için neler yapması gerektiğinden bahseden bölüm.</a:t>
            </a:r>
          </a:p>
          <a:p>
            <a:r>
              <a:rPr lang="tr-TR" sz="1200" kern="1200" dirty="0" smtClean="0">
                <a:solidFill>
                  <a:schemeClr val="tx1"/>
                </a:solidFill>
                <a:effectLst/>
                <a:latin typeface="+mn-lt"/>
                <a:ea typeface="+mn-ea"/>
                <a:cs typeface="+mn-cs"/>
              </a:rPr>
              <a:t>Şu anda ekranda birinci bölüme örnek olabilecek bir sayfa görüyorsunuz.</a:t>
            </a:r>
            <a:r>
              <a:rPr lang="tr-TR" dirty="0" smtClean="0">
                <a:effectLst/>
              </a:rPr>
              <a:t> </a:t>
            </a:r>
            <a:endParaRPr lang="en-US" dirty="0"/>
          </a:p>
        </p:txBody>
      </p:sp>
      <p:sp>
        <p:nvSpPr>
          <p:cNvPr id="4" name="Slide Number Placeholder 3"/>
          <p:cNvSpPr>
            <a:spLocks noGrp="1"/>
          </p:cNvSpPr>
          <p:nvPr>
            <p:ph type="sldNum" sz="quarter" idx="10"/>
          </p:nvPr>
        </p:nvSpPr>
        <p:spPr/>
        <p:txBody>
          <a:bodyPr/>
          <a:lstStyle/>
          <a:p>
            <a:fld id="{1CA48E9B-FC98-FA4B-BF60-7A046E006F8B}" type="slidenum">
              <a:rPr lang="en-US" smtClean="0"/>
              <a:pPr/>
              <a:t>14</a:t>
            </a:fld>
            <a:endParaRPr lang="en-US"/>
          </a:p>
        </p:txBody>
      </p:sp>
    </p:spTree>
    <p:extLst>
      <p:ext uri="{BB962C8B-B14F-4D97-AF65-F5344CB8AC3E}">
        <p14:creationId xmlns="" xmlns:p14="http://schemas.microsoft.com/office/powerpoint/2010/main" val="112164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Şimdi de ikinci bölüme örnek görüyoruz.</a:t>
            </a:r>
          </a:p>
          <a:p>
            <a:endParaRPr lang="en-US" dirty="0"/>
          </a:p>
        </p:txBody>
      </p:sp>
      <p:sp>
        <p:nvSpPr>
          <p:cNvPr id="4" name="Slide Number Placeholder 3"/>
          <p:cNvSpPr>
            <a:spLocks noGrp="1"/>
          </p:cNvSpPr>
          <p:nvPr>
            <p:ph type="sldNum" sz="quarter" idx="10"/>
          </p:nvPr>
        </p:nvSpPr>
        <p:spPr/>
        <p:txBody>
          <a:bodyPr/>
          <a:lstStyle/>
          <a:p>
            <a:fld id="{1CA48E9B-FC98-FA4B-BF60-7A046E006F8B}" type="slidenum">
              <a:rPr lang="en-US" smtClean="0"/>
              <a:pPr/>
              <a:t>15</a:t>
            </a:fld>
            <a:endParaRPr lang="en-US"/>
          </a:p>
        </p:txBody>
      </p:sp>
    </p:spTree>
    <p:extLst>
      <p:ext uri="{BB962C8B-B14F-4D97-AF65-F5344CB8AC3E}">
        <p14:creationId xmlns="" xmlns:p14="http://schemas.microsoft.com/office/powerpoint/2010/main" val="214756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C6A880D-2724-46AC-B65C-C1D996D089EF}" type="slidenum">
              <a:rPr lang="tr-TR" smtClean="0"/>
              <a:pPr/>
              <a:t>85</a:t>
            </a:fld>
            <a:endParaRPr lang="tr-TR"/>
          </a:p>
        </p:txBody>
      </p:sp>
    </p:spTree>
    <p:extLst>
      <p:ext uri="{BB962C8B-B14F-4D97-AF65-F5344CB8AC3E}">
        <p14:creationId xmlns:p14="http://schemas.microsoft.com/office/powerpoint/2010/main" xmlns="" val="41797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solidFill>
                  <a:schemeClr val="bg1"/>
                </a:solidFill>
                <a:latin typeface="+mn-lt"/>
              </a:rPr>
              <a:t>TBM Projesi önleme, koruma, bilgilendirme, farkındalık yaratma ve bilinçlendirme boyutları ile bağımlılık sorunun çözümüne yönelik faaliyetleri içerecek şekilde tasarlanmıştır.</a:t>
            </a:r>
            <a:endParaRPr lang="tr-TR" sz="1200" dirty="0" smtClean="0">
              <a:solidFill>
                <a:schemeClr val="bg1"/>
              </a:solidFill>
              <a:latin typeface="+mn-lt"/>
            </a:endParaRPr>
          </a:p>
          <a:p>
            <a:endParaRPr lang="tr-TR" dirty="0" smtClean="0"/>
          </a:p>
          <a:p>
            <a:endParaRPr lang="tr-TR" sz="1200" dirty="0"/>
          </a:p>
        </p:txBody>
      </p:sp>
      <p:sp>
        <p:nvSpPr>
          <p:cNvPr id="4" name="Slayt Numarası Yer Tutucusu 3"/>
          <p:cNvSpPr>
            <a:spLocks noGrp="1"/>
          </p:cNvSpPr>
          <p:nvPr>
            <p:ph type="sldNum" sz="quarter" idx="10"/>
          </p:nvPr>
        </p:nvSpPr>
        <p:spPr/>
        <p:txBody>
          <a:bodyPr/>
          <a:lstStyle/>
          <a:p>
            <a:fld id="{809165D9-8B66-485C-8EBC-ACD21C208336}"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xmlns="" val="413543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TBM Eğitim kitapları, 5 alanda farklı hedef gruplar için tasarlanmış kazanım temelli 18 modülden oluşmaktadır. Her kitap hitap ettiği yaş seviyesine uygun olarak yazılmış</a:t>
            </a:r>
            <a:r>
              <a:rPr lang="tr-TR" baseline="0" dirty="0" smtClean="0"/>
              <a:t> ve tasarlanmıştır. Şuan ekranda TBM kitaplarının matrisini görmektesiniz. Sol sütun düzeyleri, sağdaki sütunlar ise konu alanlarını göstermektedir.</a:t>
            </a:r>
            <a:endParaRPr lang="tr-TR" sz="1200" dirty="0"/>
          </a:p>
        </p:txBody>
      </p:sp>
      <p:sp>
        <p:nvSpPr>
          <p:cNvPr id="4" name="Slayt Numarası Yer Tutucusu 3"/>
          <p:cNvSpPr>
            <a:spLocks noGrp="1"/>
          </p:cNvSpPr>
          <p:nvPr>
            <p:ph type="sldNum" sz="quarter" idx="10"/>
          </p:nvPr>
        </p:nvSpPr>
        <p:spPr/>
        <p:txBody>
          <a:bodyPr/>
          <a:lstStyle/>
          <a:p>
            <a:fld id="{809165D9-8B66-485C-8EBC-ACD21C208336}"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xmlns="" val="319431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TBM’nin</a:t>
            </a:r>
            <a:r>
              <a:rPr lang="tr-TR" baseline="0" dirty="0" smtClean="0"/>
              <a:t> hedef gruplarına göre birbirini kuşatan 3 amacı vardır. Bunlar;</a:t>
            </a:r>
            <a:endParaRPr lang="tr-TR" dirty="0" smtClean="0"/>
          </a:p>
          <a:p>
            <a:pPr marL="457200" indent="-457200">
              <a:spcBef>
                <a:spcPts val="1000"/>
              </a:spcBef>
              <a:spcAft>
                <a:spcPts val="1000"/>
              </a:spcAft>
              <a:buFont typeface="Wingdings" panose="05000000000000000000" pitchFamily="2" charset="2"/>
              <a:buChar char="§"/>
            </a:pPr>
            <a:r>
              <a:rPr lang="tr-TR" sz="1200" dirty="0" smtClean="0">
                <a:solidFill>
                  <a:schemeClr val="bg1"/>
                </a:solidFill>
                <a:latin typeface="+mn-lt"/>
              </a:rPr>
              <a:t>Uygulayıcı eğiticilerin eğitimlerini organize edip uygulamak üzere gerekli yeterlilikleri kazanmış ‘</a:t>
            </a:r>
            <a:r>
              <a:rPr lang="tr-TR" sz="1200" b="1" dirty="0" err="1" smtClean="0">
                <a:solidFill>
                  <a:schemeClr val="bg1"/>
                </a:solidFill>
                <a:latin typeface="+mn-lt"/>
              </a:rPr>
              <a:t>formatörler</a:t>
            </a:r>
            <a:r>
              <a:rPr lang="tr-TR" sz="1200" b="1" dirty="0" smtClean="0">
                <a:solidFill>
                  <a:schemeClr val="bg1"/>
                </a:solidFill>
                <a:latin typeface="+mn-lt"/>
              </a:rPr>
              <a:t>’</a:t>
            </a:r>
            <a:r>
              <a:rPr lang="tr-TR" sz="1200" dirty="0" smtClean="0">
                <a:solidFill>
                  <a:schemeClr val="bg1"/>
                </a:solidFill>
                <a:latin typeface="+mn-lt"/>
              </a:rPr>
              <a:t> yetiştirmektir.</a:t>
            </a:r>
          </a:p>
          <a:p>
            <a:pPr marL="457200" indent="-457200">
              <a:spcBef>
                <a:spcPts val="1000"/>
              </a:spcBef>
              <a:spcAft>
                <a:spcPts val="1000"/>
              </a:spcAft>
              <a:buFont typeface="Wingdings" panose="05000000000000000000" pitchFamily="2" charset="2"/>
              <a:buChar char="§"/>
            </a:pPr>
            <a:r>
              <a:rPr lang="tr-TR" sz="1200" dirty="0" smtClean="0">
                <a:solidFill>
                  <a:schemeClr val="bg1"/>
                </a:solidFill>
                <a:latin typeface="+mn-lt"/>
              </a:rPr>
              <a:t>Hedef kitleye eğitim hizmeti sunmak üzere gerekli yeterlilikleri kazanmış ‘</a:t>
            </a:r>
            <a:r>
              <a:rPr lang="tr-TR" sz="1200" b="1" dirty="0" smtClean="0">
                <a:solidFill>
                  <a:schemeClr val="bg1"/>
                </a:solidFill>
                <a:latin typeface="+mn-lt"/>
              </a:rPr>
              <a:t>uygulayıcı eğiticiler’ </a:t>
            </a:r>
            <a:r>
              <a:rPr lang="tr-TR" sz="1200" dirty="0" smtClean="0">
                <a:solidFill>
                  <a:schemeClr val="bg1"/>
                </a:solidFill>
                <a:latin typeface="+mn-lt"/>
              </a:rPr>
              <a:t>yetiştirmektir.</a:t>
            </a:r>
          </a:p>
          <a:p>
            <a:pPr marL="457200" indent="-457200">
              <a:spcBef>
                <a:spcPts val="1000"/>
              </a:spcBef>
              <a:spcAft>
                <a:spcPts val="1000"/>
              </a:spcAft>
              <a:buFont typeface="Wingdings" panose="05000000000000000000" pitchFamily="2" charset="2"/>
              <a:buChar char="§"/>
            </a:pPr>
            <a:r>
              <a:rPr lang="tr-TR" sz="1200" dirty="0" smtClean="0">
                <a:solidFill>
                  <a:schemeClr val="bg1"/>
                </a:solidFill>
                <a:latin typeface="+mn-lt"/>
              </a:rPr>
              <a:t>Hedef kitleye eğitimler yoluyla bağımlılık alanları ve bağımlılığın insan yaşamına getirdiği olumsuzluklara dair ‘</a:t>
            </a:r>
            <a:r>
              <a:rPr lang="tr-TR" sz="1200" b="1" dirty="0" smtClean="0">
                <a:solidFill>
                  <a:schemeClr val="bg1"/>
                </a:solidFill>
                <a:latin typeface="+mn-lt"/>
              </a:rPr>
              <a:t>önleyici ve koruyucu bilgiler’ </a:t>
            </a:r>
            <a:r>
              <a:rPr lang="tr-TR" sz="1200" dirty="0" smtClean="0">
                <a:solidFill>
                  <a:schemeClr val="bg1"/>
                </a:solidFill>
                <a:latin typeface="+mn-lt"/>
              </a:rPr>
              <a:t>sunmaktır.</a:t>
            </a:r>
          </a:p>
          <a:p>
            <a:endParaRPr lang="tr-TR" dirty="0" smtClean="0"/>
          </a:p>
        </p:txBody>
      </p:sp>
      <p:sp>
        <p:nvSpPr>
          <p:cNvPr id="4" name="Slayt Numarası Yer Tutucusu 3"/>
          <p:cNvSpPr>
            <a:spLocks noGrp="1"/>
          </p:cNvSpPr>
          <p:nvPr>
            <p:ph type="sldNum" sz="quarter" idx="10"/>
          </p:nvPr>
        </p:nvSpPr>
        <p:spPr/>
        <p:txBody>
          <a:bodyPr/>
          <a:lstStyle/>
          <a:p>
            <a:fld id="{809165D9-8B66-485C-8EBC-ACD21C208336}"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xmlns="" val="422199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1000"/>
              </a:spcBef>
              <a:spcAft>
                <a:spcPts val="1000"/>
              </a:spcAft>
              <a:buClrTx/>
              <a:buSzTx/>
              <a:buFont typeface="Wingdings" panose="05000000000000000000" pitchFamily="2" charset="2"/>
              <a:buNone/>
              <a:tabLst/>
              <a:defRPr/>
            </a:pPr>
            <a:r>
              <a:rPr lang="tr-TR" sz="1200" b="0" dirty="0" smtClean="0">
                <a:latin typeface="Calibri" panose="020F0502020204030204" pitchFamily="34" charset="0"/>
              </a:rPr>
              <a:t>TBM Projesi’nde Aktörler</a:t>
            </a:r>
            <a:endParaRPr lang="tr-TR" sz="1200" b="0" dirty="0" smtClean="0">
              <a:solidFill>
                <a:schemeClr val="bg1"/>
              </a:solidFill>
              <a:latin typeface="+mn-lt"/>
            </a:endParaRPr>
          </a:p>
          <a:p>
            <a:pPr marL="171450" indent="-171450">
              <a:spcBef>
                <a:spcPts val="1000"/>
              </a:spcBef>
              <a:spcAft>
                <a:spcPts val="1000"/>
              </a:spcAft>
              <a:buFont typeface="Arial" panose="020B0604020202020204" pitchFamily="34" charset="0"/>
              <a:buChar char="•"/>
            </a:pPr>
            <a:r>
              <a:rPr lang="tr-TR" sz="1200" b="0" dirty="0" err="1" smtClean="0">
                <a:solidFill>
                  <a:schemeClr val="bg1"/>
                </a:solidFill>
                <a:latin typeface="+mn-lt"/>
              </a:rPr>
              <a:t>Formatörler</a:t>
            </a:r>
            <a:endParaRPr lang="tr-TR" sz="1200" b="0" dirty="0" smtClean="0">
              <a:solidFill>
                <a:schemeClr val="bg1"/>
              </a:solidFill>
              <a:latin typeface="+mn-lt"/>
            </a:endParaRPr>
          </a:p>
          <a:p>
            <a:pPr marL="171450" indent="-171450">
              <a:spcBef>
                <a:spcPts val="1000"/>
              </a:spcBef>
              <a:spcAft>
                <a:spcPts val="1000"/>
              </a:spcAft>
              <a:buFont typeface="Arial" panose="020B0604020202020204" pitchFamily="34" charset="0"/>
              <a:buChar char="•"/>
            </a:pPr>
            <a:r>
              <a:rPr lang="tr-TR" sz="1200" b="0" dirty="0" smtClean="0">
                <a:solidFill>
                  <a:schemeClr val="bg1"/>
                </a:solidFill>
                <a:latin typeface="+mn-lt"/>
              </a:rPr>
              <a:t>Uygulayıcı Eğiticiler</a:t>
            </a:r>
          </a:p>
          <a:p>
            <a:pPr marL="171450" indent="-171450">
              <a:spcBef>
                <a:spcPts val="1000"/>
              </a:spcBef>
              <a:spcAft>
                <a:spcPts val="1000"/>
              </a:spcAft>
              <a:buFont typeface="Arial" panose="020B0604020202020204" pitchFamily="34" charset="0"/>
              <a:buChar char="•"/>
            </a:pPr>
            <a:r>
              <a:rPr lang="tr-TR" sz="1200" b="0" dirty="0" smtClean="0">
                <a:solidFill>
                  <a:schemeClr val="bg1"/>
                </a:solidFill>
                <a:latin typeface="+mn-lt"/>
              </a:rPr>
              <a:t>Öğrenciler ve</a:t>
            </a:r>
            <a:r>
              <a:rPr lang="tr-TR" sz="1200" b="0" baseline="0" dirty="0" smtClean="0">
                <a:solidFill>
                  <a:schemeClr val="bg1"/>
                </a:solidFill>
                <a:latin typeface="+mn-lt"/>
              </a:rPr>
              <a:t> Aileleri</a:t>
            </a:r>
            <a:endParaRPr lang="tr-TR" sz="1200" b="0" dirty="0" smtClean="0">
              <a:solidFill>
                <a:schemeClr val="bg1"/>
              </a:solidFill>
              <a:latin typeface="+mn-lt"/>
            </a:endParaRPr>
          </a:p>
          <a:p>
            <a:endParaRPr lang="tr-TR" sz="1200" dirty="0"/>
          </a:p>
        </p:txBody>
      </p:sp>
      <p:sp>
        <p:nvSpPr>
          <p:cNvPr id="4" name="Slayt Numarası Yer Tutucusu 3"/>
          <p:cNvSpPr>
            <a:spLocks noGrp="1"/>
          </p:cNvSpPr>
          <p:nvPr>
            <p:ph type="sldNum" sz="quarter" idx="10"/>
          </p:nvPr>
        </p:nvSpPr>
        <p:spPr/>
        <p:txBody>
          <a:bodyPr/>
          <a:lstStyle/>
          <a:p>
            <a:fld id="{809165D9-8B66-485C-8EBC-ACD21C208336}"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xmlns="" val="304922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TBM içerikleri</a:t>
            </a:r>
            <a:r>
              <a:rPr lang="tr-TR" sz="1200" baseline="0" dirty="0" smtClean="0"/>
              <a:t> Bilim Kurulu Danışmanlığında alanda uzman kişiler tarafından hazırlanmıştır. Ayrıca uzaktan eğitim programının geliştirilmesi çalışmaları İstanbul Üniversitesi ile işbirliği içerisinde gerçekleştirilmiştir.</a:t>
            </a:r>
          </a:p>
          <a:p>
            <a:endParaRPr lang="tr-TR" sz="1200" baseline="0" dirty="0" smtClean="0"/>
          </a:p>
          <a:p>
            <a:r>
              <a:rPr lang="tr-TR" sz="1200" baseline="0" dirty="0" smtClean="0"/>
              <a:t>TBM ülke genelinde tek yerden tek ses ile bağımlılıkla mücadeleyi hedeflemektedir. Bu nedenle hazırlanan içerikler sizlere bu eğitim programı kapsamında tanıtılacak ve tek ses ile okullarda bir eğitim seferberliği başlatılacaktır. </a:t>
            </a:r>
          </a:p>
          <a:p>
            <a:endParaRPr lang="tr-TR" sz="1200" baseline="0" dirty="0" smtClean="0"/>
          </a:p>
          <a:p>
            <a:r>
              <a:rPr lang="tr-TR" sz="1200" b="1" baseline="0" dirty="0" smtClean="0"/>
              <a:t>Dolayısıyla sizlerden </a:t>
            </a:r>
            <a:r>
              <a:rPr lang="tr-TR" sz="1200" b="1" u="sng" baseline="0" dirty="0" smtClean="0"/>
              <a:t>www.tbm.org.tr</a:t>
            </a:r>
            <a:r>
              <a:rPr lang="tr-TR" sz="1200" b="1" baseline="0" dirty="0" smtClean="0"/>
              <a:t> adresinden indireceğiniz sunumlarda hiçbir değişiklik yapmamanız beklenmektedir. İçerikler ve görseller için herhangi bir itirazınız ve/veya eleştiriniz ve/veya yorumunuz var ise bunu </a:t>
            </a:r>
            <a:r>
              <a:rPr lang="tr-TR" sz="1200" b="1" u="sng" baseline="0" dirty="0" smtClean="0"/>
              <a:t>iletisim@tbm.org.tr </a:t>
            </a:r>
            <a:r>
              <a:rPr lang="tr-TR" sz="1200" b="1" baseline="0" dirty="0" smtClean="0"/>
              <a:t>adresine yazılı olarak göndermeniz gerekmektedir.</a:t>
            </a:r>
            <a:endParaRPr lang="tr-TR" sz="1200" b="1" dirty="0"/>
          </a:p>
        </p:txBody>
      </p:sp>
      <p:sp>
        <p:nvSpPr>
          <p:cNvPr id="4" name="Slayt Numarası Yer Tutucusu 3"/>
          <p:cNvSpPr>
            <a:spLocks noGrp="1"/>
          </p:cNvSpPr>
          <p:nvPr>
            <p:ph type="sldNum" sz="quarter" idx="10"/>
          </p:nvPr>
        </p:nvSpPr>
        <p:spPr/>
        <p:txBody>
          <a:bodyPr/>
          <a:lstStyle/>
          <a:p>
            <a:fld id="{809165D9-8B66-485C-8EBC-ACD21C208336}"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xmlns="" val="421942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Lise kitaplarına bakar bakmaz tarzın değiştiğini görüyorsunuz.</a:t>
            </a:r>
          </a:p>
          <a:p>
            <a:endParaRPr lang="en-US" dirty="0"/>
          </a:p>
        </p:txBody>
      </p:sp>
      <p:sp>
        <p:nvSpPr>
          <p:cNvPr id="4" name="Slide Number Placeholder 3"/>
          <p:cNvSpPr>
            <a:spLocks noGrp="1"/>
          </p:cNvSpPr>
          <p:nvPr>
            <p:ph type="sldNum" sz="quarter" idx="10"/>
          </p:nvPr>
        </p:nvSpPr>
        <p:spPr/>
        <p:txBody>
          <a:bodyPr/>
          <a:lstStyle/>
          <a:p>
            <a:fld id="{1CA48E9B-FC98-FA4B-BF60-7A046E006F8B}" type="slidenum">
              <a:rPr lang="en-US" smtClean="0"/>
              <a:pPr/>
              <a:t>8</a:t>
            </a:fld>
            <a:endParaRPr lang="en-US"/>
          </a:p>
        </p:txBody>
      </p:sp>
    </p:spTree>
    <p:extLst>
      <p:ext uri="{BB962C8B-B14F-4D97-AF65-F5344CB8AC3E}">
        <p14:creationId xmlns="" xmlns:p14="http://schemas.microsoft.com/office/powerpoint/2010/main" val="275182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Görsel olarak çizimlerin yerini artık fotoğraflar alıyor. Lise düzeyinde daha gerçekçi bir üslûpla karşı karşıyayız. </a:t>
            </a:r>
            <a:r>
              <a:rPr lang="tr-TR" sz="1200" kern="1200" smtClean="0">
                <a:solidFill>
                  <a:schemeClr val="tx1"/>
                </a:solidFill>
                <a:effectLst/>
                <a:latin typeface="+mn-lt"/>
                <a:ea typeface="+mn-ea"/>
                <a:cs typeface="+mn-cs"/>
              </a:rPr>
              <a:t>Öğrencilerimizi artık bazı acı gerçeklerle de yüzleştiriyoruz.</a:t>
            </a:r>
            <a:r>
              <a:rPr lang="tr-TR" smtClean="0">
                <a:effectLst/>
              </a:rPr>
              <a:t> </a:t>
            </a:r>
            <a:endParaRPr lang="en-US"/>
          </a:p>
        </p:txBody>
      </p:sp>
      <p:sp>
        <p:nvSpPr>
          <p:cNvPr id="4" name="Slide Number Placeholder 3"/>
          <p:cNvSpPr>
            <a:spLocks noGrp="1"/>
          </p:cNvSpPr>
          <p:nvPr>
            <p:ph type="sldNum" sz="quarter" idx="10"/>
          </p:nvPr>
        </p:nvSpPr>
        <p:spPr/>
        <p:txBody>
          <a:bodyPr/>
          <a:lstStyle/>
          <a:p>
            <a:fld id="{1CA48E9B-FC98-FA4B-BF60-7A046E006F8B}" type="slidenum">
              <a:rPr lang="en-US" smtClean="0"/>
              <a:pPr/>
              <a:t>9</a:t>
            </a:fld>
            <a:endParaRPr lang="en-US"/>
          </a:p>
        </p:txBody>
      </p:sp>
    </p:spTree>
    <p:extLst>
      <p:ext uri="{BB962C8B-B14F-4D97-AF65-F5344CB8AC3E}">
        <p14:creationId xmlns="" xmlns:p14="http://schemas.microsoft.com/office/powerpoint/2010/main" val="251522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Lise düzeyindeki kitaplarımız da ortaokul düzeyindekiler gibi bilgilendirici metin ve etkinliklerden oluşuyor. Ancak bilgilendirici metinlerimiz artık çok daha kapsamlı. </a:t>
            </a:r>
            <a:endParaRPr lang="en-US" dirty="0"/>
          </a:p>
        </p:txBody>
      </p:sp>
      <p:sp>
        <p:nvSpPr>
          <p:cNvPr id="4" name="Slide Number Placeholder 3"/>
          <p:cNvSpPr>
            <a:spLocks noGrp="1"/>
          </p:cNvSpPr>
          <p:nvPr>
            <p:ph type="sldNum" sz="quarter" idx="10"/>
          </p:nvPr>
        </p:nvSpPr>
        <p:spPr/>
        <p:txBody>
          <a:bodyPr/>
          <a:lstStyle/>
          <a:p>
            <a:fld id="{1CA48E9B-FC98-FA4B-BF60-7A046E006F8B}" type="slidenum">
              <a:rPr lang="en-US" smtClean="0"/>
              <a:pPr/>
              <a:t>10</a:t>
            </a:fld>
            <a:endParaRPr lang="en-US"/>
          </a:p>
        </p:txBody>
      </p:sp>
    </p:spTree>
    <p:extLst>
      <p:ext uri="{BB962C8B-B14F-4D97-AF65-F5344CB8AC3E}">
        <p14:creationId xmlns="" xmlns:p14="http://schemas.microsoft.com/office/powerpoint/2010/main" val="215508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24.03.2015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xmlns=""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24.03.2015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xmlns=""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24.03.2015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xmlns="" val="55022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562" y="1"/>
            <a:ext cx="7543800" cy="1450757"/>
          </a:xfrm>
        </p:spPr>
        <p:txBody>
          <a:bodyPr/>
          <a:lstStyle/>
          <a:p>
            <a:endParaRPr lang="en-US" dirty="0"/>
          </a:p>
        </p:txBody>
      </p:sp>
      <p:sp>
        <p:nvSpPr>
          <p:cNvPr id="4" name="Date Placeholder 3"/>
          <p:cNvSpPr>
            <a:spLocks noGrp="1"/>
          </p:cNvSpPr>
          <p:nvPr>
            <p:ph type="dt" sz="half" idx="10"/>
          </p:nvPr>
        </p:nvSpPr>
        <p:spPr/>
        <p:txBody>
          <a:bodyPr/>
          <a:lstStyle/>
          <a:p>
            <a:fld id="{F0E965D3-362C-4FB5-B452-E631CA5536C3}" type="datetime1">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44525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24.03.2015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xmlns=""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24.03.2015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xmlns=""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24.03.2015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xmlns=""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24.03.2015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xmlns=""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24.03.2015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xmlns=""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24.03.2015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xmlns=""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24.03.2015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xmlns=""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24.03.2015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xmlns=""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24.03.2015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4.gi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5.gi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1.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4.gi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2.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4.gif"/><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gif"/><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gif"/><Relationship Id="rId9"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5717" y="510183"/>
            <a:ext cx="5112567" cy="30675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61567" y="3284984"/>
            <a:ext cx="4620867" cy="286493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xmlns="" val="2298170882"/>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14 Dikdörtgen"/>
          <p:cNvSpPr>
            <a:spLocks noChangeArrowheads="1"/>
          </p:cNvSpPr>
          <p:nvPr/>
        </p:nvSpPr>
        <p:spPr bwMode="auto">
          <a:xfrm>
            <a:off x="8275072" y="480811"/>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(2/3)</a:t>
            </a:r>
            <a:endParaRPr lang="tr-TR" sz="2000" dirty="0">
              <a:solidFill>
                <a:schemeClr val="bg1"/>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95087" y="1117168"/>
            <a:ext cx="6753824" cy="4805606"/>
          </a:xfrm>
          <a:prstGeom prst="rect">
            <a:avLst/>
          </a:prstGeom>
          <a:noFill/>
          <a:ln w="57150">
            <a:solidFill>
              <a:schemeClr val="bg1"/>
            </a:solidFill>
          </a:ln>
        </p:spPr>
      </p:pic>
      <p:sp>
        <p:nvSpPr>
          <p:cNvPr id="18" name="14 Dikdörtgen"/>
          <p:cNvSpPr>
            <a:spLocks noChangeArrowheads="1"/>
          </p:cNvSpPr>
          <p:nvPr/>
        </p:nvSpPr>
        <p:spPr bwMode="auto">
          <a:xfrm>
            <a:off x="179388" y="395288"/>
            <a:ext cx="33949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 - Lise</a:t>
            </a:r>
            <a:endParaRPr lang="tr-TR" sz="2800" b="1" dirty="0">
              <a:solidFill>
                <a:schemeClr val="bg1"/>
              </a:solidFill>
              <a:latin typeface="Calibri" panose="020F0502020204030204" pitchFamily="34" charset="0"/>
            </a:endParaRPr>
          </a:p>
        </p:txBody>
      </p:sp>
      <p:grpSp>
        <p:nvGrpSpPr>
          <p:cNvPr id="2" name="Group 15"/>
          <p:cNvGrpSpPr/>
          <p:nvPr/>
        </p:nvGrpSpPr>
        <p:grpSpPr>
          <a:xfrm>
            <a:off x="0" y="6107005"/>
            <a:ext cx="9144000" cy="759023"/>
            <a:chOff x="0" y="6107005"/>
            <a:chExt cx="9144000" cy="759023"/>
          </a:xfrm>
        </p:grpSpPr>
        <p:pic>
          <p:nvPicPr>
            <p:cNvPr id="19" name="Picture 1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107005"/>
              <a:ext cx="9144000" cy="759023"/>
            </a:xfrm>
            <a:prstGeom prst="rect">
              <a:avLst/>
            </a:prstGeom>
            <a:noFill/>
            <a:ln>
              <a:noFill/>
            </a:ln>
          </p:spPr>
        </p:pic>
        <p:sp>
          <p:nvSpPr>
            <p:cNvPr id="20"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 xmlns:p14="http://schemas.microsoft.com/office/powerpoint/2010/main" val="209721639"/>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14 Dikdörtgen"/>
          <p:cNvSpPr>
            <a:spLocks noChangeArrowheads="1"/>
          </p:cNvSpPr>
          <p:nvPr/>
        </p:nvSpPr>
        <p:spPr bwMode="auto">
          <a:xfrm>
            <a:off x="8275072" y="480811"/>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(3/3)</a:t>
            </a:r>
            <a:endParaRPr lang="tr-TR" sz="2000" dirty="0">
              <a:solidFill>
                <a:schemeClr val="bg1"/>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95087" y="1117168"/>
            <a:ext cx="6753824" cy="4805605"/>
          </a:xfrm>
          <a:prstGeom prst="rect">
            <a:avLst/>
          </a:prstGeom>
          <a:noFill/>
          <a:ln w="57150">
            <a:solidFill>
              <a:schemeClr val="bg1"/>
            </a:solidFill>
          </a:ln>
        </p:spPr>
      </p:pic>
      <p:sp>
        <p:nvSpPr>
          <p:cNvPr id="18" name="14 Dikdörtgen"/>
          <p:cNvSpPr>
            <a:spLocks noChangeArrowheads="1"/>
          </p:cNvSpPr>
          <p:nvPr/>
        </p:nvSpPr>
        <p:spPr bwMode="auto">
          <a:xfrm>
            <a:off x="179388" y="395288"/>
            <a:ext cx="33949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 - Lise</a:t>
            </a:r>
            <a:endParaRPr lang="tr-TR" sz="2800" b="1" dirty="0">
              <a:solidFill>
                <a:schemeClr val="bg1"/>
              </a:solidFill>
              <a:latin typeface="Calibri" panose="020F0502020204030204" pitchFamily="34" charset="0"/>
            </a:endParaRPr>
          </a:p>
        </p:txBody>
      </p:sp>
      <p:grpSp>
        <p:nvGrpSpPr>
          <p:cNvPr id="2" name="Group 15"/>
          <p:cNvGrpSpPr/>
          <p:nvPr/>
        </p:nvGrpSpPr>
        <p:grpSpPr>
          <a:xfrm>
            <a:off x="0" y="6107005"/>
            <a:ext cx="9144000" cy="759023"/>
            <a:chOff x="0" y="6107005"/>
            <a:chExt cx="9144000" cy="759023"/>
          </a:xfrm>
        </p:grpSpPr>
        <p:pic>
          <p:nvPicPr>
            <p:cNvPr id="19" name="Picture 1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107005"/>
              <a:ext cx="9144000" cy="759023"/>
            </a:xfrm>
            <a:prstGeom prst="rect">
              <a:avLst/>
            </a:prstGeom>
            <a:noFill/>
            <a:ln>
              <a:noFill/>
            </a:ln>
          </p:spPr>
        </p:pic>
        <p:sp>
          <p:nvSpPr>
            <p:cNvPr id="20"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 xmlns:p14="http://schemas.microsoft.com/office/powerpoint/2010/main" val="2586072843"/>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021" y="2636912"/>
            <a:ext cx="8787593" cy="1107996"/>
          </a:xfrm>
          <a:prstGeom prst="rect">
            <a:avLst/>
          </a:prstGeom>
          <a:noFill/>
        </p:spPr>
        <p:txBody>
          <a:bodyPr wrap="square" rtlCol="0">
            <a:spAutoFit/>
          </a:bodyPr>
          <a:lstStyle/>
          <a:p>
            <a:pPr algn="ctr"/>
            <a:r>
              <a:rPr lang="tr-TR" sz="6600" b="1" dirty="0" smtClean="0">
                <a:solidFill>
                  <a:schemeClr val="bg1"/>
                </a:solidFill>
                <a:latin typeface="+mn-lt"/>
              </a:rPr>
              <a:t>YETİŞKİN</a:t>
            </a:r>
            <a:endParaRPr lang="tr-TR" sz="6600" b="1" dirty="0">
              <a:solidFill>
                <a:schemeClr val="bg1"/>
              </a:solidFill>
              <a:latin typeface="+mn-lt"/>
            </a:endParaRPr>
          </a:p>
        </p:txBody>
      </p:sp>
      <p:grpSp>
        <p:nvGrpSpPr>
          <p:cNvPr id="2" name="Group 9"/>
          <p:cNvGrpSpPr/>
          <p:nvPr/>
        </p:nvGrpSpPr>
        <p:grpSpPr>
          <a:xfrm>
            <a:off x="0" y="6107005"/>
            <a:ext cx="9144000" cy="759023"/>
            <a:chOff x="0" y="6107005"/>
            <a:chExt cx="9144000" cy="759023"/>
          </a:xfrm>
        </p:grpSpPr>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107005"/>
              <a:ext cx="9144000" cy="759023"/>
            </a:xfrm>
            <a:prstGeom prst="rect">
              <a:avLst/>
            </a:prstGeom>
            <a:noFill/>
            <a:ln>
              <a:noFill/>
            </a:ln>
          </p:spPr>
        </p:pic>
        <p:sp>
          <p:nvSpPr>
            <p:cNvPr id="12"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 xmlns:p14="http://schemas.microsoft.com/office/powerpoint/2010/main" val="2826042813"/>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14 Dikdörtgen"/>
          <p:cNvSpPr>
            <a:spLocks noChangeArrowheads="1"/>
          </p:cNvSpPr>
          <p:nvPr/>
        </p:nvSpPr>
        <p:spPr bwMode="auto">
          <a:xfrm>
            <a:off x="8275072" y="480811"/>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(1/3)</a:t>
            </a:r>
            <a:endParaRPr lang="tr-TR" sz="2000" dirty="0">
              <a:solidFill>
                <a:schemeClr val="bg1"/>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351754">
            <a:off x="2944371" y="1122084"/>
            <a:ext cx="3409847" cy="4801909"/>
          </a:xfrm>
          <a:prstGeom prst="rect">
            <a:avLst/>
          </a:prstGeom>
          <a:noFill/>
          <a:ln w="57150">
            <a:solidFill>
              <a:schemeClr val="bg1"/>
            </a:solidFill>
          </a:ln>
        </p:spPr>
      </p:pic>
      <p:sp>
        <p:nvSpPr>
          <p:cNvPr id="18" name="14 Dikdörtgen"/>
          <p:cNvSpPr>
            <a:spLocks noChangeArrowheads="1"/>
          </p:cNvSpPr>
          <p:nvPr/>
        </p:nvSpPr>
        <p:spPr bwMode="auto">
          <a:xfrm>
            <a:off x="179388" y="395288"/>
            <a:ext cx="39760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 - Yetişkin</a:t>
            </a:r>
            <a:endParaRPr lang="tr-TR" sz="2800" b="1" dirty="0">
              <a:solidFill>
                <a:schemeClr val="bg1"/>
              </a:solidFill>
              <a:latin typeface="Calibri" panose="020F0502020204030204" pitchFamily="34" charset="0"/>
            </a:endParaRPr>
          </a:p>
        </p:txBody>
      </p:sp>
      <p:grpSp>
        <p:nvGrpSpPr>
          <p:cNvPr id="2" name="Group 15"/>
          <p:cNvGrpSpPr/>
          <p:nvPr/>
        </p:nvGrpSpPr>
        <p:grpSpPr>
          <a:xfrm>
            <a:off x="0" y="6107005"/>
            <a:ext cx="9144000" cy="759023"/>
            <a:chOff x="0" y="6107005"/>
            <a:chExt cx="9144000" cy="759023"/>
          </a:xfrm>
        </p:grpSpPr>
        <p:pic>
          <p:nvPicPr>
            <p:cNvPr id="19" name="Picture 1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107005"/>
              <a:ext cx="9144000" cy="759023"/>
            </a:xfrm>
            <a:prstGeom prst="rect">
              <a:avLst/>
            </a:prstGeom>
            <a:noFill/>
            <a:ln>
              <a:noFill/>
            </a:ln>
          </p:spPr>
        </p:pic>
        <p:sp>
          <p:nvSpPr>
            <p:cNvPr id="20"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 xmlns:p14="http://schemas.microsoft.com/office/powerpoint/2010/main" val="265607291"/>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14 Dikdörtgen"/>
          <p:cNvSpPr>
            <a:spLocks noChangeArrowheads="1"/>
          </p:cNvSpPr>
          <p:nvPr/>
        </p:nvSpPr>
        <p:spPr bwMode="auto">
          <a:xfrm>
            <a:off x="8275072" y="480811"/>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(2/3)</a:t>
            </a:r>
            <a:endParaRPr lang="tr-TR" sz="2000" dirty="0">
              <a:solidFill>
                <a:schemeClr val="bg1"/>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95088" y="1117168"/>
            <a:ext cx="6753821" cy="4805603"/>
          </a:xfrm>
          <a:prstGeom prst="rect">
            <a:avLst/>
          </a:prstGeom>
          <a:noFill/>
          <a:ln w="57150">
            <a:solidFill>
              <a:schemeClr val="bg1"/>
            </a:solidFill>
          </a:ln>
        </p:spPr>
      </p:pic>
      <p:sp>
        <p:nvSpPr>
          <p:cNvPr id="16" name="14 Dikdörtgen"/>
          <p:cNvSpPr>
            <a:spLocks noChangeArrowheads="1"/>
          </p:cNvSpPr>
          <p:nvPr/>
        </p:nvSpPr>
        <p:spPr bwMode="auto">
          <a:xfrm>
            <a:off x="179388" y="395288"/>
            <a:ext cx="39760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 - Yetişkin</a:t>
            </a:r>
            <a:endParaRPr lang="tr-TR" sz="2800" b="1" dirty="0">
              <a:solidFill>
                <a:schemeClr val="bg1"/>
              </a:solidFill>
              <a:latin typeface="Calibri" panose="020F0502020204030204" pitchFamily="34" charset="0"/>
            </a:endParaRPr>
          </a:p>
        </p:txBody>
      </p:sp>
      <p:grpSp>
        <p:nvGrpSpPr>
          <p:cNvPr id="2" name="Group 17"/>
          <p:cNvGrpSpPr/>
          <p:nvPr/>
        </p:nvGrpSpPr>
        <p:grpSpPr>
          <a:xfrm>
            <a:off x="0" y="6107005"/>
            <a:ext cx="9144000" cy="759023"/>
            <a:chOff x="0" y="6107005"/>
            <a:chExt cx="9144000" cy="759023"/>
          </a:xfrm>
        </p:grpSpPr>
        <p:pic>
          <p:nvPicPr>
            <p:cNvPr id="19" name="Picture 1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107005"/>
              <a:ext cx="9144000" cy="759023"/>
            </a:xfrm>
            <a:prstGeom prst="rect">
              <a:avLst/>
            </a:prstGeom>
            <a:noFill/>
            <a:ln>
              <a:noFill/>
            </a:ln>
          </p:spPr>
        </p:pic>
        <p:sp>
          <p:nvSpPr>
            <p:cNvPr id="20"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 xmlns:p14="http://schemas.microsoft.com/office/powerpoint/2010/main" val="1819407017"/>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14 Dikdörtgen"/>
          <p:cNvSpPr>
            <a:spLocks noChangeArrowheads="1"/>
          </p:cNvSpPr>
          <p:nvPr/>
        </p:nvSpPr>
        <p:spPr bwMode="auto">
          <a:xfrm>
            <a:off x="8275072" y="480811"/>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(3/3)</a:t>
            </a:r>
            <a:endParaRPr lang="tr-TR" sz="2000" dirty="0">
              <a:solidFill>
                <a:schemeClr val="bg1"/>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95088" y="1117168"/>
            <a:ext cx="6753820" cy="4805603"/>
          </a:xfrm>
          <a:prstGeom prst="rect">
            <a:avLst/>
          </a:prstGeom>
          <a:noFill/>
          <a:ln w="57150">
            <a:solidFill>
              <a:schemeClr val="bg1"/>
            </a:solidFill>
          </a:ln>
        </p:spPr>
      </p:pic>
      <p:sp>
        <p:nvSpPr>
          <p:cNvPr id="18" name="14 Dikdörtgen"/>
          <p:cNvSpPr>
            <a:spLocks noChangeArrowheads="1"/>
          </p:cNvSpPr>
          <p:nvPr/>
        </p:nvSpPr>
        <p:spPr bwMode="auto">
          <a:xfrm>
            <a:off x="179388" y="395288"/>
            <a:ext cx="39760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 - Yetişkin</a:t>
            </a:r>
            <a:endParaRPr lang="tr-TR" sz="2800" b="1" dirty="0">
              <a:solidFill>
                <a:schemeClr val="bg1"/>
              </a:solidFill>
              <a:latin typeface="Calibri" panose="020F0502020204030204" pitchFamily="34" charset="0"/>
            </a:endParaRPr>
          </a:p>
        </p:txBody>
      </p:sp>
      <p:grpSp>
        <p:nvGrpSpPr>
          <p:cNvPr id="2" name="Group 15"/>
          <p:cNvGrpSpPr/>
          <p:nvPr/>
        </p:nvGrpSpPr>
        <p:grpSpPr>
          <a:xfrm>
            <a:off x="0" y="6107005"/>
            <a:ext cx="9144000" cy="759023"/>
            <a:chOff x="0" y="6107005"/>
            <a:chExt cx="9144000" cy="759023"/>
          </a:xfrm>
        </p:grpSpPr>
        <p:pic>
          <p:nvPicPr>
            <p:cNvPr id="19" name="Picture 1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107005"/>
              <a:ext cx="9144000" cy="759023"/>
            </a:xfrm>
            <a:prstGeom prst="rect">
              <a:avLst/>
            </a:prstGeom>
            <a:noFill/>
            <a:ln>
              <a:noFill/>
            </a:ln>
          </p:spPr>
        </p:pic>
        <p:sp>
          <p:nvSpPr>
            <p:cNvPr id="20"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 xmlns:p14="http://schemas.microsoft.com/office/powerpoint/2010/main" val="2967166483"/>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9238" y="124758"/>
            <a:ext cx="6768878" cy="1354217"/>
          </a:xfrm>
          <a:prstGeom prst="rect">
            <a:avLst/>
          </a:prstGeom>
          <a:noFill/>
        </p:spPr>
        <p:txBody>
          <a:bodyPr wrap="square" rtlCol="0">
            <a:spAutoFit/>
          </a:bodyPr>
          <a:lstStyle/>
          <a:p>
            <a:r>
              <a:rPr lang="tr-TR" sz="2800" b="1" dirty="0">
                <a:solidFill>
                  <a:schemeClr val="bg1">
                    <a:lumMod val="85000"/>
                  </a:schemeClr>
                </a:solidFill>
                <a:latin typeface="+mn-lt"/>
              </a:rPr>
              <a:t>TBM </a:t>
            </a:r>
            <a:r>
              <a:rPr lang="tr-TR" sz="2800" b="1" dirty="0" smtClean="0">
                <a:solidFill>
                  <a:schemeClr val="bg1">
                    <a:lumMod val="85000"/>
                  </a:schemeClr>
                </a:solidFill>
                <a:latin typeface="+mn-lt"/>
              </a:rPr>
              <a:t>Alan Bilgisi Öğrenme Alanı</a:t>
            </a:r>
            <a:endParaRPr lang="tr-TR" sz="2800" b="1" dirty="0">
              <a:solidFill>
                <a:schemeClr val="bg1">
                  <a:lumMod val="85000"/>
                </a:schemeClr>
              </a:solidFill>
              <a:latin typeface="+mn-lt"/>
            </a:endParaRPr>
          </a:p>
          <a:p>
            <a:r>
              <a:rPr lang="tr-TR" sz="5400" b="1" dirty="0" smtClean="0">
                <a:solidFill>
                  <a:schemeClr val="bg1"/>
                </a:solidFill>
                <a:latin typeface="+mn-lt"/>
              </a:rPr>
              <a:t>ALKOL BAĞIMLILIĞI</a:t>
            </a:r>
          </a:p>
        </p:txBody>
      </p:sp>
      <p:grpSp>
        <p:nvGrpSpPr>
          <p:cNvPr id="10" name="Group 9"/>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746427312"/>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791159" y="2537609"/>
            <a:ext cx="756168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8000" b="1" dirty="0" smtClean="0">
                <a:solidFill>
                  <a:schemeClr val="bg1"/>
                </a:solidFill>
                <a:latin typeface="+mn-lt"/>
                <a:ea typeface="Lucida Grande" charset="0"/>
                <a:cs typeface="Andalus" pitchFamily="18" charset="-78"/>
              </a:rPr>
              <a:t>Küresel Bir Sorun</a:t>
            </a:r>
            <a:endParaRPr lang="tr-TR" sz="11500" b="1" dirty="0">
              <a:solidFill>
                <a:schemeClr val="bg1"/>
              </a:solidFill>
              <a:latin typeface="+mn-lt"/>
            </a:endParaRPr>
          </a:p>
        </p:txBody>
      </p:sp>
      <p:grpSp>
        <p:nvGrpSpPr>
          <p:cNvPr id="14" name="Group 13"/>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682565044"/>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16024" y="1196752"/>
            <a:ext cx="8748464"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Gençlerin </a:t>
            </a:r>
            <a:r>
              <a:rPr lang="tr-TR" altLang="tr-TR" sz="2800" b="1" dirty="0">
                <a:solidFill>
                  <a:schemeClr val="bg1"/>
                </a:solidFill>
                <a:latin typeface="+mn-lt"/>
                <a:ea typeface="Lucida Grande" charset="0"/>
                <a:cs typeface="Andalus" pitchFamily="18" charset="-78"/>
              </a:rPr>
              <a:t>tüketmeyi en çok </a:t>
            </a:r>
            <a:r>
              <a:rPr lang="tr-TR" altLang="tr-TR" sz="2800" b="1" dirty="0" smtClean="0">
                <a:solidFill>
                  <a:schemeClr val="bg1"/>
                </a:solidFill>
                <a:latin typeface="+mn-lt"/>
                <a:ea typeface="Lucida Grande" charset="0"/>
                <a:cs typeface="Andalus" pitchFamily="18" charset="-78"/>
              </a:rPr>
              <a:t>«sevdikleri» </a:t>
            </a:r>
            <a:r>
              <a:rPr lang="tr-TR" altLang="tr-TR" sz="2800" b="1" dirty="0">
                <a:solidFill>
                  <a:schemeClr val="bg1"/>
                </a:solidFill>
                <a:latin typeface="+mn-lt"/>
                <a:ea typeface="Lucida Grande" charset="0"/>
                <a:cs typeface="Andalus" pitchFamily="18" charset="-78"/>
              </a:rPr>
              <a:t>ve problem olarak gördükleri bağımlılık yapıcı maddelerin en başında alkol geliyor</a:t>
            </a:r>
            <a:r>
              <a:rPr lang="tr-TR" altLang="tr-TR" sz="2800" b="1" dirty="0" smtClean="0">
                <a:solidFill>
                  <a:schemeClr val="bg1"/>
                </a:solidFill>
                <a:latin typeface="+mn-lt"/>
                <a:ea typeface="Lucida Grande" charset="0"/>
                <a:cs typeface="Andalus" pitchFamily="18" charset="-78"/>
              </a:rPr>
              <a:t>.</a:t>
            </a:r>
          </a:p>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Birçok </a:t>
            </a:r>
            <a:r>
              <a:rPr lang="tr-TR" altLang="tr-TR" sz="2800" b="1" dirty="0">
                <a:solidFill>
                  <a:schemeClr val="bg1"/>
                </a:solidFill>
                <a:latin typeface="+mn-lt"/>
                <a:ea typeface="Lucida Grande" charset="0"/>
                <a:cs typeface="Andalus" pitchFamily="18" charset="-78"/>
              </a:rPr>
              <a:t>gencin hayatına mal olduğundan (diğer bütün uyuşturucuların toplamından daha fazla),</a:t>
            </a:r>
            <a:r>
              <a:rPr lang="tr-TR" altLang="tr-TR" b="1" dirty="0">
                <a:solidFill>
                  <a:schemeClr val="bg1"/>
                </a:solidFill>
                <a:latin typeface="+mn-lt"/>
                <a:ea typeface="Lucida Grande" charset="0"/>
                <a:cs typeface="Andalus" pitchFamily="18" charset="-78"/>
              </a:rPr>
              <a:t> </a:t>
            </a:r>
            <a:r>
              <a:rPr lang="tr-TR" altLang="tr-TR" sz="2800" b="1" dirty="0">
                <a:solidFill>
                  <a:schemeClr val="bg1"/>
                </a:solidFill>
                <a:latin typeface="+mn-lt"/>
                <a:ea typeface="Lucida Grande" charset="0"/>
                <a:cs typeface="Andalus" pitchFamily="18" charset="-78"/>
              </a:rPr>
              <a:t>aileler alkol kullanımına endişeyle </a:t>
            </a:r>
            <a:r>
              <a:rPr lang="tr-TR" altLang="tr-TR" sz="2800" b="1" dirty="0" smtClean="0">
                <a:solidFill>
                  <a:schemeClr val="bg1"/>
                </a:solidFill>
                <a:latin typeface="+mn-lt"/>
                <a:ea typeface="Lucida Grande" charset="0"/>
                <a:cs typeface="Andalus" pitchFamily="18" charset="-78"/>
              </a:rPr>
              <a:t>bakıyor.</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Yapılan Araştırmalar Gösteriyor ki…</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977075738"/>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931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Alkolün Kötüye Kullanımı</a:t>
            </a:r>
            <a:endParaRPr lang="tr-TR" sz="2800" b="1" dirty="0">
              <a:solidFill>
                <a:schemeClr val="bg1"/>
              </a:solidFill>
              <a:latin typeface="Calibri" panose="020F0502020204030204" pitchFamily="34" charset="0"/>
            </a:endParaRPr>
          </a:p>
        </p:txBody>
      </p:sp>
      <p:sp>
        <p:nvSpPr>
          <p:cNvPr id="2" name="TextBox 1"/>
          <p:cNvSpPr txBox="1"/>
          <p:nvPr/>
        </p:nvSpPr>
        <p:spPr>
          <a:xfrm>
            <a:off x="177021" y="1196752"/>
            <a:ext cx="8787593" cy="523220"/>
          </a:xfrm>
          <a:prstGeom prst="rect">
            <a:avLst/>
          </a:prstGeom>
          <a:noFill/>
        </p:spPr>
        <p:txBody>
          <a:bodyPr wrap="square" rtlCol="0">
            <a:spAutoFit/>
          </a:bodyPr>
          <a:lstStyle/>
          <a:p>
            <a:pPr marL="0" lvl="1">
              <a:spcBef>
                <a:spcPts val="1000"/>
              </a:spcBef>
              <a:spcAft>
                <a:spcPts val="1000"/>
              </a:spcAft>
            </a:pPr>
            <a:r>
              <a:rPr lang="tr-TR" sz="2800" b="1" dirty="0" smtClean="0">
                <a:solidFill>
                  <a:schemeClr val="bg1"/>
                </a:solidFill>
                <a:latin typeface="+mn-lt"/>
              </a:rPr>
              <a:t>Alkolün zarar </a:t>
            </a:r>
            <a:r>
              <a:rPr lang="tr-TR" sz="2800" b="1" dirty="0">
                <a:solidFill>
                  <a:schemeClr val="bg1"/>
                </a:solidFill>
                <a:latin typeface="+mn-lt"/>
              </a:rPr>
              <a:t>verici boyutta kullanılmasını ifade eder</a:t>
            </a:r>
            <a:r>
              <a:rPr lang="tr-TR" sz="2800" b="1" dirty="0" smtClean="0">
                <a:solidFill>
                  <a:schemeClr val="bg1"/>
                </a:solidFill>
                <a:latin typeface="+mn-lt"/>
              </a:rPr>
              <a:t>.</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4437459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D074F17-D1D4-4330-8EF0-7FD3343D12A0}" type="slidenum">
              <a:rPr lang="tr-TR" smtClean="0">
                <a:solidFill>
                  <a:prstClr val="black">
                    <a:tint val="75000"/>
                  </a:prstClr>
                </a:solidFill>
              </a:rPr>
              <a:pPr/>
              <a:t>2</a:t>
            </a:fld>
            <a:endParaRPr lang="tr-TR">
              <a:solidFill>
                <a:prstClr val="black">
                  <a:tint val="75000"/>
                </a:prstClr>
              </a:solidFill>
            </a:endParaRPr>
          </a:p>
        </p:txBody>
      </p:sp>
      <p:pic>
        <p:nvPicPr>
          <p:cNvPr id="2050" name="Picture 2" descr="Click to enlarge image DSC_526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682" y="-102394"/>
            <a:ext cx="7144" cy="714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8"/>
          <p:cNvSpPr txBox="1"/>
          <p:nvPr/>
        </p:nvSpPr>
        <p:spPr>
          <a:xfrm>
            <a:off x="1331640" y="1628800"/>
            <a:ext cx="6768878" cy="2123658"/>
          </a:xfrm>
          <a:prstGeom prst="rect">
            <a:avLst/>
          </a:prstGeom>
          <a:noFill/>
        </p:spPr>
        <p:txBody>
          <a:bodyPr wrap="square" rtlCol="0">
            <a:spAutoFit/>
          </a:bodyPr>
          <a:lstStyle/>
          <a:p>
            <a:pPr algn="ctr"/>
            <a:r>
              <a:rPr lang="tr-TR" sz="4400" b="1" dirty="0" smtClean="0">
                <a:solidFill>
                  <a:schemeClr val="bg1"/>
                </a:solidFill>
                <a:latin typeface="+mn-lt"/>
              </a:rPr>
              <a:t>ANA HATLARIYLA</a:t>
            </a:r>
          </a:p>
          <a:p>
            <a:pPr algn="ctr"/>
            <a:r>
              <a:rPr lang="tr-TR" sz="4400" b="1" dirty="0" smtClean="0">
                <a:solidFill>
                  <a:schemeClr val="bg1"/>
                </a:solidFill>
                <a:latin typeface="+mn-lt"/>
              </a:rPr>
              <a:t>Türkiye Bağımlılıkla Mücadele Eğitim Programı </a:t>
            </a:r>
          </a:p>
        </p:txBody>
      </p:sp>
      <p:pic>
        <p:nvPicPr>
          <p:cNvPr id="9" name="Resim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71592" y="4026736"/>
            <a:ext cx="3688974" cy="1490496"/>
          </a:xfrm>
          <a:prstGeom prst="rect">
            <a:avLst/>
          </a:prstGeom>
        </p:spPr>
      </p:pic>
      <p:grpSp>
        <p:nvGrpSpPr>
          <p:cNvPr id="2" name="Group 9"/>
          <p:cNvGrpSpPr/>
          <p:nvPr/>
        </p:nvGrpSpPr>
        <p:grpSpPr>
          <a:xfrm>
            <a:off x="0" y="6019668"/>
            <a:ext cx="9144000" cy="759023"/>
            <a:chOff x="0" y="6107005"/>
            <a:chExt cx="9144000" cy="759023"/>
          </a:xfrm>
        </p:grpSpPr>
        <p:pic>
          <p:nvPicPr>
            <p:cNvPr id="8" name="Picture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0"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prstClr val="black"/>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296121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89741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Alkolün Kötüye Kullanımı</a:t>
            </a:r>
            <a:endParaRPr lang="tr-TR" sz="2800" b="1" dirty="0">
              <a:solidFill>
                <a:schemeClr val="bg1"/>
              </a:solidFill>
              <a:latin typeface="Calibri" panose="020F0502020204030204" pitchFamily="34" charset="0"/>
            </a:endParaRPr>
          </a:p>
        </p:txBody>
      </p:sp>
      <p:sp>
        <p:nvSpPr>
          <p:cNvPr id="2" name="TextBox 1"/>
          <p:cNvSpPr txBox="1"/>
          <p:nvPr/>
        </p:nvSpPr>
        <p:spPr>
          <a:xfrm>
            <a:off x="177021" y="1196752"/>
            <a:ext cx="8787593" cy="4483279"/>
          </a:xfrm>
          <a:prstGeom prst="rect">
            <a:avLst/>
          </a:prstGeom>
          <a:noFill/>
        </p:spPr>
        <p:txBody>
          <a:bodyPr wrap="square" rtlCol="0">
            <a:spAutoFit/>
          </a:bodyPr>
          <a:lstStyle/>
          <a:p>
            <a:pPr marL="0" lvl="1">
              <a:spcBef>
                <a:spcPts val="1000"/>
              </a:spcBef>
              <a:spcAft>
                <a:spcPts val="1000"/>
              </a:spcAft>
            </a:pPr>
            <a:r>
              <a:rPr lang="tr-TR" sz="2800" b="1" dirty="0" smtClean="0">
                <a:solidFill>
                  <a:schemeClr val="bg1"/>
                </a:solidFill>
                <a:latin typeface="+mn-lt"/>
              </a:rPr>
              <a:t>Şu dört maddeden biri görülüyorsa kötüye kullanım söz konusu demektir: </a:t>
            </a:r>
          </a:p>
          <a:p>
            <a:pPr marL="514350" lvl="1" indent="-514350">
              <a:spcBef>
                <a:spcPts val="1000"/>
              </a:spcBef>
              <a:spcAft>
                <a:spcPts val="1000"/>
              </a:spcAft>
              <a:buAutoNum type="arabicPeriod"/>
            </a:pPr>
            <a:r>
              <a:rPr lang="tr-TR" sz="2800" b="1" dirty="0" smtClean="0">
                <a:solidFill>
                  <a:schemeClr val="bg1"/>
                </a:solidFill>
                <a:latin typeface="+mn-lt"/>
              </a:rPr>
              <a:t>İşte</a:t>
            </a:r>
            <a:r>
              <a:rPr lang="tr-TR" sz="2800" b="1" dirty="0">
                <a:solidFill>
                  <a:schemeClr val="bg1"/>
                </a:solidFill>
                <a:latin typeface="+mn-lt"/>
              </a:rPr>
              <a:t>, okulda ya da evde alması gereken başlıca sorumlulukları </a:t>
            </a:r>
            <a:r>
              <a:rPr lang="tr-TR" sz="2800" b="1" dirty="0" smtClean="0">
                <a:solidFill>
                  <a:schemeClr val="bg1"/>
                </a:solidFill>
                <a:latin typeface="+mn-lt"/>
              </a:rPr>
              <a:t>almama </a:t>
            </a:r>
            <a:r>
              <a:rPr lang="tr-TR" sz="2800" b="1" dirty="0">
                <a:solidFill>
                  <a:schemeClr val="bg1"/>
                </a:solidFill>
                <a:latin typeface="+mn-lt"/>
              </a:rPr>
              <a:t>ile sonuçlanan yineleyici biçimde </a:t>
            </a:r>
            <a:r>
              <a:rPr lang="tr-TR" sz="2800" b="1" dirty="0" smtClean="0">
                <a:solidFill>
                  <a:schemeClr val="bg1"/>
                </a:solidFill>
                <a:latin typeface="+mn-lt"/>
              </a:rPr>
              <a:t>kullanım</a:t>
            </a:r>
            <a:br>
              <a:rPr lang="tr-TR" sz="2800" b="1" dirty="0" smtClean="0">
                <a:solidFill>
                  <a:schemeClr val="bg1"/>
                </a:solidFill>
                <a:latin typeface="+mn-lt"/>
              </a:rPr>
            </a:br>
            <a:r>
              <a:rPr lang="tr-TR" sz="2800" b="1" dirty="0" smtClean="0">
                <a:solidFill>
                  <a:schemeClr val="bg1"/>
                </a:solidFill>
                <a:latin typeface="+mn-lt"/>
              </a:rPr>
              <a:t>	</a:t>
            </a:r>
            <a:r>
              <a:rPr lang="tr-TR" sz="2000" b="1" dirty="0" smtClean="0">
                <a:solidFill>
                  <a:schemeClr val="bg1"/>
                </a:solidFill>
                <a:latin typeface="+mn-lt"/>
              </a:rPr>
              <a:t>Alkol </a:t>
            </a:r>
            <a:r>
              <a:rPr lang="tr-TR" sz="2000" b="1" dirty="0">
                <a:solidFill>
                  <a:schemeClr val="bg1"/>
                </a:solidFill>
                <a:latin typeface="+mn-lt"/>
              </a:rPr>
              <a:t>kullanımı nedeniyle okula gidememe, okulu </a:t>
            </a:r>
            <a:r>
              <a:rPr lang="tr-TR" sz="2000" b="1" dirty="0" smtClean="0">
                <a:solidFill>
                  <a:schemeClr val="bg1"/>
                </a:solidFill>
                <a:latin typeface="+mn-lt"/>
              </a:rPr>
              <a:t>asma vb.</a:t>
            </a:r>
            <a:endParaRPr lang="tr-TR" sz="2000" b="1" dirty="0">
              <a:solidFill>
                <a:schemeClr val="bg1"/>
              </a:solidFill>
              <a:latin typeface="+mn-lt"/>
            </a:endParaRPr>
          </a:p>
          <a:p>
            <a:pPr lvl="1" indent="-457200">
              <a:spcBef>
                <a:spcPts val="1000"/>
              </a:spcBef>
              <a:spcAft>
                <a:spcPts val="1000"/>
              </a:spcAft>
              <a:buAutoNum type="arabicPeriod"/>
            </a:pPr>
            <a:r>
              <a:rPr lang="tr-TR" sz="2800" b="1" dirty="0" smtClean="0">
                <a:solidFill>
                  <a:schemeClr val="bg1"/>
                </a:solidFill>
                <a:latin typeface="+mn-lt"/>
              </a:rPr>
              <a:t>Fiziksel </a:t>
            </a:r>
            <a:r>
              <a:rPr lang="tr-TR" sz="2800" b="1" dirty="0">
                <a:solidFill>
                  <a:schemeClr val="bg1"/>
                </a:solidFill>
                <a:latin typeface="+mn-lt"/>
              </a:rPr>
              <a:t>olarak tehlikeli durumlarda </a:t>
            </a:r>
            <a:r>
              <a:rPr lang="tr-TR" sz="2800" b="1" dirty="0" smtClean="0">
                <a:solidFill>
                  <a:schemeClr val="bg1"/>
                </a:solidFill>
                <a:latin typeface="+mn-lt"/>
              </a:rPr>
              <a:t>yineleyici biçimde kullanım</a:t>
            </a:r>
            <a:r>
              <a:rPr lang="tr-TR" sz="2800" b="1" dirty="0">
                <a:solidFill>
                  <a:schemeClr val="bg1"/>
                </a:solidFill>
                <a:latin typeface="+mn-lt"/>
              </a:rPr>
              <a:t/>
            </a:r>
            <a:br>
              <a:rPr lang="tr-TR" sz="2800" b="1" dirty="0">
                <a:solidFill>
                  <a:schemeClr val="bg1"/>
                </a:solidFill>
                <a:latin typeface="+mn-lt"/>
              </a:rPr>
            </a:br>
            <a:r>
              <a:rPr lang="tr-TR" sz="2800" b="1" dirty="0" smtClean="0">
                <a:solidFill>
                  <a:schemeClr val="bg1"/>
                </a:solidFill>
                <a:latin typeface="+mn-lt"/>
              </a:rPr>
              <a:t>	</a:t>
            </a:r>
            <a:r>
              <a:rPr lang="tr-TR" sz="2000" b="1" dirty="0" smtClean="0">
                <a:solidFill>
                  <a:schemeClr val="bg1"/>
                </a:solidFill>
                <a:latin typeface="+mn-lt"/>
              </a:rPr>
              <a:t>Alkollüyken </a:t>
            </a:r>
            <a:r>
              <a:rPr lang="tr-TR" sz="2000" b="1" dirty="0">
                <a:solidFill>
                  <a:schemeClr val="bg1"/>
                </a:solidFill>
                <a:latin typeface="+mn-lt"/>
              </a:rPr>
              <a:t>araba </a:t>
            </a:r>
            <a:r>
              <a:rPr lang="tr-TR" sz="2000" b="1" dirty="0" smtClean="0">
                <a:solidFill>
                  <a:schemeClr val="bg1"/>
                </a:solidFill>
                <a:latin typeface="+mn-lt"/>
              </a:rPr>
              <a:t>kullanma</a:t>
            </a:r>
            <a:r>
              <a:rPr lang="tr-TR" sz="2000" b="1" dirty="0">
                <a:solidFill>
                  <a:schemeClr val="bg1"/>
                </a:solidFill>
                <a:latin typeface="+mn-lt"/>
              </a:rPr>
              <a:t> </a:t>
            </a:r>
            <a:r>
              <a:rPr lang="tr-TR" sz="2000" b="1" dirty="0" smtClean="0">
                <a:solidFill>
                  <a:schemeClr val="bg1"/>
                </a:solidFill>
                <a:latin typeface="+mn-lt"/>
              </a:rPr>
              <a:t>vb.</a:t>
            </a:r>
            <a:endParaRPr lang="tr-TR" sz="20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5673885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89741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Alkolün Kötüye Kullanımı</a:t>
            </a:r>
            <a:endParaRPr lang="tr-TR" sz="2800" b="1" dirty="0">
              <a:solidFill>
                <a:schemeClr val="bg1"/>
              </a:solidFill>
              <a:latin typeface="Calibri" panose="020F0502020204030204" pitchFamily="34" charset="0"/>
            </a:endParaRPr>
          </a:p>
        </p:txBody>
      </p:sp>
      <p:sp>
        <p:nvSpPr>
          <p:cNvPr id="2" name="TextBox 1"/>
          <p:cNvSpPr txBox="1"/>
          <p:nvPr/>
        </p:nvSpPr>
        <p:spPr>
          <a:xfrm>
            <a:off x="177021" y="1196752"/>
            <a:ext cx="8787593" cy="4791055"/>
          </a:xfrm>
          <a:prstGeom prst="rect">
            <a:avLst/>
          </a:prstGeom>
          <a:noFill/>
        </p:spPr>
        <p:txBody>
          <a:bodyPr wrap="square" rtlCol="0">
            <a:spAutoFit/>
          </a:bodyPr>
          <a:lstStyle/>
          <a:p>
            <a:pPr marL="0" lvl="1">
              <a:spcBef>
                <a:spcPts val="1000"/>
              </a:spcBef>
              <a:spcAft>
                <a:spcPts val="1000"/>
              </a:spcAft>
            </a:pPr>
            <a:r>
              <a:rPr lang="tr-TR" sz="2800" b="1" dirty="0" smtClean="0">
                <a:solidFill>
                  <a:schemeClr val="bg1"/>
                </a:solidFill>
                <a:latin typeface="+mn-lt"/>
              </a:rPr>
              <a:t>Şu dört maddeden biri görülüyorsa kötüye kullanım söz konusu demektir: </a:t>
            </a:r>
          </a:p>
          <a:p>
            <a:pPr marL="514350" lvl="1" indent="-514350">
              <a:spcBef>
                <a:spcPts val="1000"/>
              </a:spcBef>
              <a:spcAft>
                <a:spcPts val="1000"/>
              </a:spcAft>
              <a:buFont typeface="+mj-lt"/>
              <a:buAutoNum type="arabicPeriod" startAt="3"/>
            </a:pPr>
            <a:r>
              <a:rPr lang="tr-TR" sz="2800" b="1" dirty="0" smtClean="0">
                <a:solidFill>
                  <a:schemeClr val="bg1"/>
                </a:solidFill>
                <a:latin typeface="+mn-lt"/>
              </a:rPr>
              <a:t>Alkol </a:t>
            </a:r>
            <a:r>
              <a:rPr lang="tr-TR" sz="2800" b="1" dirty="0">
                <a:solidFill>
                  <a:schemeClr val="bg1"/>
                </a:solidFill>
                <a:latin typeface="+mn-lt"/>
              </a:rPr>
              <a:t>ile ilişkili yineleyici biçimde ortaya çıkan yasal </a:t>
            </a:r>
            <a:r>
              <a:rPr lang="tr-TR" sz="2800" b="1" dirty="0" smtClean="0">
                <a:solidFill>
                  <a:schemeClr val="bg1"/>
                </a:solidFill>
                <a:latin typeface="+mn-lt"/>
              </a:rPr>
              <a:t>sorunlar </a:t>
            </a:r>
            <a:r>
              <a:rPr lang="tr-TR" sz="2800" b="1" dirty="0">
                <a:solidFill>
                  <a:schemeClr val="bg1"/>
                </a:solidFill>
                <a:latin typeface="+mn-lt"/>
              </a:rPr>
              <a:t/>
            </a:r>
            <a:br>
              <a:rPr lang="tr-TR" sz="2800" b="1" dirty="0">
                <a:solidFill>
                  <a:schemeClr val="bg1"/>
                </a:solidFill>
                <a:latin typeface="+mn-lt"/>
              </a:rPr>
            </a:br>
            <a:r>
              <a:rPr lang="tr-TR" sz="2800" b="1" dirty="0" smtClean="0">
                <a:solidFill>
                  <a:schemeClr val="bg1"/>
                </a:solidFill>
                <a:latin typeface="+mn-lt"/>
              </a:rPr>
              <a:t>	</a:t>
            </a:r>
            <a:r>
              <a:rPr lang="tr-TR" sz="2000" b="1" dirty="0" smtClean="0">
                <a:solidFill>
                  <a:schemeClr val="bg1"/>
                </a:solidFill>
                <a:latin typeface="+mn-lt"/>
              </a:rPr>
              <a:t>Alkol </a:t>
            </a:r>
            <a:r>
              <a:rPr lang="tr-TR" sz="2000" b="1" dirty="0">
                <a:solidFill>
                  <a:schemeClr val="bg1"/>
                </a:solidFill>
                <a:latin typeface="+mn-lt"/>
              </a:rPr>
              <a:t>alımı sonucunda davranış bozukluklarına bağlı </a:t>
            </a:r>
            <a:r>
              <a:rPr lang="tr-TR" sz="2000" b="1" dirty="0" smtClean="0">
                <a:solidFill>
                  <a:schemeClr val="bg1"/>
                </a:solidFill>
                <a:latin typeface="+mn-lt"/>
              </a:rPr>
              <a:t>tutuklanmalar</a:t>
            </a:r>
            <a:r>
              <a:rPr lang="tr-TR" sz="2000" b="1" dirty="0">
                <a:solidFill>
                  <a:schemeClr val="bg1"/>
                </a:solidFill>
                <a:latin typeface="+mn-lt"/>
              </a:rPr>
              <a:t> </a:t>
            </a:r>
            <a:r>
              <a:rPr lang="tr-TR" sz="2000" b="1" dirty="0" smtClean="0">
                <a:solidFill>
                  <a:schemeClr val="bg1"/>
                </a:solidFill>
                <a:latin typeface="+mn-lt"/>
              </a:rPr>
              <a:t>vb.</a:t>
            </a:r>
            <a:endParaRPr lang="tr-TR" sz="2000" b="1" dirty="0">
              <a:solidFill>
                <a:schemeClr val="bg1"/>
              </a:solidFill>
              <a:latin typeface="+mn-lt"/>
            </a:endParaRPr>
          </a:p>
          <a:p>
            <a:pPr marL="514350" lvl="1" indent="-514350">
              <a:spcBef>
                <a:spcPts val="1000"/>
              </a:spcBef>
              <a:spcAft>
                <a:spcPts val="1000"/>
              </a:spcAft>
              <a:buFont typeface="+mj-lt"/>
              <a:buAutoNum type="arabicPeriod" startAt="3"/>
            </a:pPr>
            <a:r>
              <a:rPr lang="tr-TR" sz="2800" b="1" dirty="0" smtClean="0">
                <a:solidFill>
                  <a:schemeClr val="bg1"/>
                </a:solidFill>
                <a:latin typeface="+mn-lt"/>
              </a:rPr>
              <a:t>Alkol etkilerinin </a:t>
            </a:r>
            <a:r>
              <a:rPr lang="tr-TR" sz="2800" b="1" dirty="0">
                <a:solidFill>
                  <a:schemeClr val="bg1"/>
                </a:solidFill>
                <a:latin typeface="+mn-lt"/>
              </a:rPr>
              <a:t>neden olduğu ya da alevlendirdiği sürekli ya da yineleyici toplumsal ya da kişiler arası sorunlara karşın sürekli </a:t>
            </a:r>
            <a:r>
              <a:rPr lang="tr-TR" sz="2800" b="1" dirty="0" smtClean="0">
                <a:solidFill>
                  <a:schemeClr val="bg1"/>
                </a:solidFill>
                <a:latin typeface="+mn-lt"/>
              </a:rPr>
              <a:t>kullanım </a:t>
            </a:r>
            <a:r>
              <a:rPr lang="tr-TR" sz="2800" b="1" dirty="0">
                <a:solidFill>
                  <a:schemeClr val="bg1"/>
                </a:solidFill>
                <a:latin typeface="+mn-lt"/>
              </a:rPr>
              <a:t/>
            </a:r>
            <a:br>
              <a:rPr lang="tr-TR" sz="2800" b="1" dirty="0">
                <a:solidFill>
                  <a:schemeClr val="bg1"/>
                </a:solidFill>
                <a:latin typeface="+mn-lt"/>
              </a:rPr>
            </a:br>
            <a:r>
              <a:rPr lang="tr-TR" sz="2800" b="1" dirty="0" smtClean="0">
                <a:solidFill>
                  <a:schemeClr val="bg1"/>
                </a:solidFill>
                <a:latin typeface="+mn-lt"/>
              </a:rPr>
              <a:t>	</a:t>
            </a:r>
            <a:r>
              <a:rPr lang="tr-TR" sz="2000" b="1" dirty="0" smtClean="0">
                <a:solidFill>
                  <a:schemeClr val="bg1"/>
                </a:solidFill>
                <a:latin typeface="+mn-lt"/>
              </a:rPr>
              <a:t>Sarhoşluğun </a:t>
            </a:r>
            <a:r>
              <a:rPr lang="tr-TR" sz="2000" b="1" dirty="0">
                <a:solidFill>
                  <a:schemeClr val="bg1"/>
                </a:solidFill>
                <a:latin typeface="+mn-lt"/>
              </a:rPr>
              <a:t>sonuçları hakkında eşle </a:t>
            </a:r>
            <a:r>
              <a:rPr lang="tr-TR" sz="2000" b="1" dirty="0" smtClean="0">
                <a:solidFill>
                  <a:schemeClr val="bg1"/>
                </a:solidFill>
                <a:latin typeface="+mn-lt"/>
              </a:rPr>
              <a:t>yapılan </a:t>
            </a:r>
            <a:r>
              <a:rPr lang="tr-TR" sz="2000" b="1" dirty="0">
                <a:solidFill>
                  <a:schemeClr val="bg1"/>
                </a:solidFill>
                <a:latin typeface="+mn-lt"/>
              </a:rPr>
              <a:t>tartışmalar, </a:t>
            </a:r>
            <a:r>
              <a:rPr lang="tr-TR" sz="2000" b="1" dirty="0" smtClean="0">
                <a:solidFill>
                  <a:schemeClr val="bg1"/>
                </a:solidFill>
                <a:latin typeface="+mn-lt"/>
              </a:rPr>
              <a:t>fiziksel kavgalar 	vb.</a:t>
            </a:r>
            <a:endParaRPr lang="tr-TR" sz="20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3518044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195912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Unutmayın!</a:t>
            </a:r>
          </a:p>
        </p:txBody>
      </p:sp>
      <p:sp>
        <p:nvSpPr>
          <p:cNvPr id="2" name="TextBox 1"/>
          <p:cNvSpPr txBox="1"/>
          <p:nvPr/>
        </p:nvSpPr>
        <p:spPr>
          <a:xfrm>
            <a:off x="177021" y="1340768"/>
            <a:ext cx="8787593" cy="2072362"/>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alkolün yol açabileceği zararlardan sadece      </a:t>
            </a:r>
            <a:r>
              <a:rPr lang="tr-TR" sz="2800" b="1" dirty="0" smtClean="0">
                <a:solidFill>
                  <a:schemeClr val="bg1"/>
                </a:solidFill>
                <a:latin typeface="+mn-lt"/>
              </a:rPr>
              <a:t>biridir.</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Alkolün pek çok zararı, bağımlı olmadan da meydana gelebilir.</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374236479"/>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342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Alkol</a:t>
            </a:r>
          </a:p>
        </p:txBody>
      </p:sp>
      <p:sp>
        <p:nvSpPr>
          <p:cNvPr id="2" name="TextBox 1"/>
          <p:cNvSpPr txBox="1"/>
          <p:nvPr/>
        </p:nvSpPr>
        <p:spPr>
          <a:xfrm>
            <a:off x="177021" y="1340768"/>
            <a:ext cx="3890923" cy="3190617"/>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Kendini kontrol etmeyi azaltır.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Yaşanan durumları farklı algılatır.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Tehlikeyi algılamayı zorlaştırır.</a:t>
            </a:r>
          </a:p>
        </p:txBody>
      </p:sp>
      <p:grpSp>
        <p:nvGrpSpPr>
          <p:cNvPr id="15" name="Group 14"/>
          <p:cNvGrpSpPr/>
          <p:nvPr/>
        </p:nvGrpSpPr>
        <p:grpSpPr>
          <a:xfrm>
            <a:off x="0" y="6107005"/>
            <a:ext cx="9144000" cy="759023"/>
            <a:chOff x="0" y="6107005"/>
            <a:chExt cx="9144000" cy="759023"/>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642754685"/>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395537" y="1196752"/>
            <a:ext cx="8748464"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Alkol renksiz, kokulu ve acı bir sıvıdır. Çok yanıcı bir maddedir ve kuvvetli ısı verir. Bazı füze motorlarında yakıt olarak kullanılır.</a:t>
            </a:r>
          </a:p>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Alkolün sadece etanol olan türü içki olarak kullanılır.</a:t>
            </a:r>
          </a:p>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Diğer maddelere geçişte ve çoklu madde kullanımında etkilidir.</a:t>
            </a:r>
          </a:p>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Kullanım yaşı günden güne düşmektedir.</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Alkol Hakkında…</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597766782"/>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395537" y="1196752"/>
            <a:ext cx="8748464"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Dünyada yaklaşık 2 milyar kişi tarafından tüketilmektedir.</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Dünyada yaklaşık 76 milyon kişi bağımlıdır.</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Yılda 1.8 milyon kişi alkol yüzünden hayatını kaybetmektedir.</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Ülkemizde kullanıcı sayısı 17 milyon civarındadır.</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Ortalama bir kullanıcı yılda 4 </a:t>
            </a:r>
            <a:r>
              <a:rPr lang="tr-TR" altLang="tr-TR" sz="2800" b="1" dirty="0" err="1" smtClean="0">
                <a:solidFill>
                  <a:schemeClr val="bg1"/>
                </a:solidFill>
                <a:latin typeface="+mn-lt"/>
                <a:ea typeface="Lucida Grande" charset="0"/>
                <a:cs typeface="Andalus" pitchFamily="18" charset="-78"/>
              </a:rPr>
              <a:t>lt</a:t>
            </a:r>
            <a:r>
              <a:rPr lang="tr-TR" altLang="tr-TR" sz="2800" b="1" dirty="0" smtClean="0">
                <a:solidFill>
                  <a:schemeClr val="bg1"/>
                </a:solidFill>
                <a:latin typeface="+mn-lt"/>
                <a:ea typeface="Lucida Grande" charset="0"/>
                <a:cs typeface="Andalus" pitchFamily="18" charset="-78"/>
              </a:rPr>
              <a:t>. / 13 kutu bira tüketir.</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Sayılarla Alkol Bağımlılığı</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545283460"/>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8424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smtClean="0">
                <a:solidFill>
                  <a:schemeClr val="bg1"/>
                </a:solidFill>
                <a:latin typeface="Calibri" panose="020F0502020204030204" pitchFamily="34" charset="0"/>
              </a:rPr>
              <a:t>Alkol Kullanımında Evreler: Erken Evre</a:t>
            </a:r>
            <a:endParaRPr lang="tr-TR" sz="2800" b="1" dirty="0">
              <a:solidFill>
                <a:schemeClr val="bg1"/>
              </a:solidFill>
              <a:latin typeface="Calibri" panose="020F0502020204030204" pitchFamily="34" charset="0"/>
            </a:endParaRPr>
          </a:p>
        </p:txBody>
      </p:sp>
      <p:sp>
        <p:nvSpPr>
          <p:cNvPr id="2" name="TextBox 1"/>
          <p:cNvSpPr txBox="1"/>
          <p:nvPr/>
        </p:nvSpPr>
        <p:spPr>
          <a:xfrm>
            <a:off x="138113" y="1350965"/>
            <a:ext cx="8787593" cy="2585323"/>
          </a:xfrm>
          <a:prstGeom prst="rect">
            <a:avLst/>
          </a:prstGeom>
          <a:noFill/>
        </p:spPr>
        <p:txBody>
          <a:bodyPr wrap="square" rtlCol="0">
            <a:spAutoFit/>
          </a:bodyPr>
          <a:lstStyle/>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İlk denemeler 12-15 yaş </a:t>
            </a:r>
            <a:r>
              <a:rPr lang="tr-TR" sz="2800" b="1" dirty="0" smtClean="0">
                <a:solidFill>
                  <a:schemeClr val="bg1"/>
                </a:solidFill>
                <a:latin typeface="+mn-lt"/>
              </a:rPr>
              <a:t>civarında başlar.</a:t>
            </a:r>
            <a:endParaRPr lang="tr-TR" sz="28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Zaman içinde </a:t>
            </a:r>
            <a:r>
              <a:rPr lang="tr-TR" sz="2800" b="1" dirty="0" smtClean="0">
                <a:solidFill>
                  <a:schemeClr val="bg1"/>
                </a:solidFill>
                <a:latin typeface="+mn-lt"/>
              </a:rPr>
              <a:t>sıklaşır.</a:t>
            </a:r>
            <a:endParaRPr lang="tr-TR" sz="28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Gencin temel </a:t>
            </a:r>
            <a:r>
              <a:rPr lang="tr-TR" sz="2800" b="1" dirty="0" smtClean="0">
                <a:solidFill>
                  <a:schemeClr val="bg1"/>
                </a:solidFill>
                <a:latin typeface="+mn-lt"/>
              </a:rPr>
              <a:t>«baş </a:t>
            </a:r>
            <a:r>
              <a:rPr lang="tr-TR" sz="2800" b="1" dirty="0">
                <a:solidFill>
                  <a:schemeClr val="bg1"/>
                </a:solidFill>
                <a:latin typeface="+mn-lt"/>
              </a:rPr>
              <a:t>etme </a:t>
            </a:r>
            <a:r>
              <a:rPr lang="tr-TR" sz="2800" b="1" dirty="0" smtClean="0">
                <a:solidFill>
                  <a:schemeClr val="bg1"/>
                </a:solidFill>
                <a:latin typeface="+mn-lt"/>
              </a:rPr>
              <a:t>mekanizması» hâline </a:t>
            </a:r>
            <a:r>
              <a:rPr lang="tr-TR" sz="2800" b="1" dirty="0">
                <a:solidFill>
                  <a:schemeClr val="bg1"/>
                </a:solidFill>
                <a:latin typeface="+mn-lt"/>
              </a:rPr>
              <a:t>gelir </a:t>
            </a:r>
            <a:r>
              <a:rPr lang="tr-TR" sz="2800" b="1" dirty="0" smtClean="0">
                <a:solidFill>
                  <a:schemeClr val="bg1"/>
                </a:solidFill>
                <a:latin typeface="+mn-lt"/>
              </a:rPr>
              <a:t>.</a:t>
            </a:r>
            <a:endParaRPr lang="tr-TR" sz="28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endParaRPr lang="tr-TR" sz="28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204957297"/>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6723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Alkol Kullanımında Evreler: Orta </a:t>
            </a:r>
            <a:r>
              <a:rPr lang="tr-TR" sz="2800" b="1" dirty="0" smtClean="0">
                <a:solidFill>
                  <a:schemeClr val="bg1"/>
                </a:solidFill>
                <a:latin typeface="Calibri" panose="020F0502020204030204" pitchFamily="34" charset="0"/>
              </a:rPr>
              <a:t>Evre</a:t>
            </a:r>
            <a:endParaRPr lang="tr-TR" sz="2800" b="1" dirty="0">
              <a:solidFill>
                <a:schemeClr val="bg1"/>
              </a:solidFill>
              <a:latin typeface="Calibri" panose="020F0502020204030204" pitchFamily="34" charset="0"/>
            </a:endParaRPr>
          </a:p>
        </p:txBody>
      </p:sp>
      <p:sp>
        <p:nvSpPr>
          <p:cNvPr id="2" name="TextBox 1"/>
          <p:cNvSpPr txBox="1"/>
          <p:nvPr/>
        </p:nvSpPr>
        <p:spPr>
          <a:xfrm>
            <a:off x="138113" y="1350965"/>
            <a:ext cx="8787593" cy="4134465"/>
          </a:xfrm>
          <a:prstGeom prst="rect">
            <a:avLst/>
          </a:prstGeom>
          <a:noFill/>
        </p:spPr>
        <p:txBody>
          <a:bodyPr wrap="square" rtlCol="0">
            <a:spAutoFit/>
          </a:bodyPr>
          <a:lstStyle/>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Olumsuz sonuçlar artmaya </a:t>
            </a:r>
            <a:r>
              <a:rPr lang="tr-TR" sz="2800" b="1" dirty="0" smtClean="0">
                <a:solidFill>
                  <a:schemeClr val="bg1"/>
                </a:solidFill>
                <a:latin typeface="+mn-lt"/>
              </a:rPr>
              <a:t>başlar.</a:t>
            </a:r>
            <a:endParaRPr lang="tr-TR" sz="28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Öncelikleri ve tutumları </a:t>
            </a:r>
            <a:r>
              <a:rPr lang="tr-TR" sz="2800" b="1" dirty="0" smtClean="0">
                <a:solidFill>
                  <a:schemeClr val="bg1"/>
                </a:solidFill>
                <a:latin typeface="+mn-lt"/>
              </a:rPr>
              <a:t>değişir.</a:t>
            </a:r>
            <a:endParaRPr lang="tr-TR" sz="28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Okulda, evde, işte </a:t>
            </a:r>
            <a:r>
              <a:rPr lang="tr-TR" sz="2800" b="1" dirty="0" smtClean="0">
                <a:solidFill>
                  <a:schemeClr val="bg1"/>
                </a:solidFill>
                <a:latin typeface="+mn-lt"/>
              </a:rPr>
              <a:t>ruhsal </a:t>
            </a:r>
            <a:r>
              <a:rPr lang="tr-TR" sz="2800" b="1" dirty="0">
                <a:solidFill>
                  <a:schemeClr val="bg1"/>
                </a:solidFill>
                <a:latin typeface="+mn-lt"/>
              </a:rPr>
              <a:t>ve fiziksel sorunlar yaşamaya </a:t>
            </a:r>
            <a:r>
              <a:rPr lang="tr-TR" sz="2800" b="1" dirty="0" smtClean="0">
                <a:solidFill>
                  <a:schemeClr val="bg1"/>
                </a:solidFill>
                <a:latin typeface="+mn-lt"/>
              </a:rPr>
              <a:t>başlar.</a:t>
            </a:r>
            <a:endParaRPr lang="tr-TR" sz="28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Buna rağmen </a:t>
            </a:r>
            <a:r>
              <a:rPr lang="tr-TR" sz="2800" b="1" dirty="0" smtClean="0">
                <a:solidFill>
                  <a:schemeClr val="bg1"/>
                </a:solidFill>
                <a:latin typeface="+mn-lt"/>
              </a:rPr>
              <a:t>hâlâ </a:t>
            </a:r>
            <a:r>
              <a:rPr lang="tr-TR" sz="2800" b="1" dirty="0">
                <a:solidFill>
                  <a:schemeClr val="bg1"/>
                </a:solidFill>
                <a:latin typeface="+mn-lt"/>
              </a:rPr>
              <a:t>madde kullanımını kontrol edebildiğini </a:t>
            </a:r>
            <a:r>
              <a:rPr lang="tr-TR" sz="2800" b="1" dirty="0" smtClean="0">
                <a:solidFill>
                  <a:schemeClr val="bg1"/>
                </a:solidFill>
                <a:latin typeface="+mn-lt"/>
              </a:rPr>
              <a:t>düşünür.</a:t>
            </a:r>
            <a:endParaRPr lang="tr-TR" sz="28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Aralar verebilir</a:t>
            </a:r>
            <a:r>
              <a:rPr lang="tr-TR" sz="2800" b="1" dirty="0" smtClean="0">
                <a:solidFill>
                  <a:schemeClr val="bg1"/>
                </a:solidFill>
                <a:latin typeface="+mn-lt"/>
              </a:rPr>
              <a:t>.</a:t>
            </a:r>
            <a:endParaRPr lang="tr-TR" sz="28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63392443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58454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Alkol Kullanımında Evreler: </a:t>
            </a:r>
            <a:r>
              <a:rPr lang="tr-TR" sz="2800" b="1" dirty="0" smtClean="0">
                <a:solidFill>
                  <a:schemeClr val="bg1"/>
                </a:solidFill>
                <a:latin typeface="Calibri" panose="020F0502020204030204" pitchFamily="34" charset="0"/>
              </a:rPr>
              <a:t>İleri Evre</a:t>
            </a:r>
            <a:endParaRPr lang="tr-TR" sz="2800" b="1" dirty="0">
              <a:solidFill>
                <a:schemeClr val="bg1"/>
              </a:solidFill>
              <a:latin typeface="Calibri" panose="020F0502020204030204" pitchFamily="34" charset="0"/>
            </a:endParaRPr>
          </a:p>
        </p:txBody>
      </p:sp>
      <p:sp>
        <p:nvSpPr>
          <p:cNvPr id="2" name="TextBox 1"/>
          <p:cNvSpPr txBox="1"/>
          <p:nvPr/>
        </p:nvSpPr>
        <p:spPr>
          <a:xfrm>
            <a:off x="138113" y="1350965"/>
            <a:ext cx="7026175" cy="3775393"/>
          </a:xfrm>
          <a:prstGeom prst="rect">
            <a:avLst/>
          </a:prstGeom>
          <a:noFill/>
        </p:spPr>
        <p:txBody>
          <a:bodyPr wrap="square" rtlCol="0">
            <a:spAutoFit/>
          </a:bodyPr>
          <a:lstStyle/>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Olumsuz sonuçlar artar; duygusal acı, düşük benlik saygısı ve yalnızlık duygusu belirginleşir.</a:t>
            </a:r>
          </a:p>
          <a:p>
            <a:pPr eaLnBrk="1" hangingPunct="1">
              <a:spcBef>
                <a:spcPts val="1000"/>
              </a:spcBef>
              <a:spcAft>
                <a:spcPts val="1000"/>
              </a:spcAft>
            </a:pPr>
            <a:endParaRPr lang="tr-TR" sz="1000" b="1" dirty="0" smtClean="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smtClean="0">
                <a:solidFill>
                  <a:schemeClr val="bg1"/>
                </a:solidFill>
                <a:latin typeface="+mn-lt"/>
              </a:rPr>
              <a:t>Sık </a:t>
            </a:r>
            <a:r>
              <a:rPr lang="tr-TR" sz="2800" b="1" dirty="0">
                <a:solidFill>
                  <a:schemeClr val="bg1"/>
                </a:solidFill>
                <a:latin typeface="+mn-lt"/>
              </a:rPr>
              <a:t>kullanım, negatif (ruhsal, fiziksel, ve sosyal) sonuçlar, kendiyle ilgili olumsuz duygular ve artan alkol kullanımı                           sarmalına girer</a:t>
            </a:r>
            <a:r>
              <a:rPr lang="tr-TR" sz="2800" b="1" dirty="0" smtClean="0">
                <a:solidFill>
                  <a:schemeClr val="bg1"/>
                </a:solidFill>
                <a:latin typeface="+mn-lt"/>
              </a:rPr>
              <a:t>.</a:t>
            </a:r>
            <a:endParaRPr lang="tr-TR" sz="2800" b="1" dirty="0">
              <a:solidFill>
                <a:schemeClr val="bg1"/>
              </a:solidFill>
              <a:latin typeface="+mn-lt"/>
            </a:endParaRP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493043787"/>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124744"/>
            <a:ext cx="8748464"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Alkol bağımlılığı olan kişiler alkolik olarak adlandırılır. </a:t>
            </a:r>
            <a:endParaRPr lang="tr-TR" altLang="tr-TR" sz="2800" b="1" dirty="0" smtClean="0">
              <a:solidFill>
                <a:schemeClr val="bg1"/>
              </a:solidFill>
              <a:latin typeface="+mn-lt"/>
              <a:ea typeface="Lucida Grande" charset="0"/>
              <a:cs typeface="Andalus" pitchFamily="18" charset="-78"/>
            </a:endParaRP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Alkolik</a:t>
            </a:r>
            <a:r>
              <a:rPr lang="tr-TR" altLang="tr-TR" sz="2800" b="1" dirty="0">
                <a:solidFill>
                  <a:schemeClr val="bg1"/>
                </a:solidFill>
                <a:latin typeface="+mn-lt"/>
                <a:ea typeface="Lucida Grande" charset="0"/>
                <a:cs typeface="Andalus" pitchFamily="18" charset="-78"/>
              </a:rPr>
              <a:t>, </a:t>
            </a:r>
            <a:r>
              <a:rPr lang="tr-TR" altLang="tr-TR" sz="2800" b="1" dirty="0" smtClean="0">
                <a:solidFill>
                  <a:schemeClr val="bg1"/>
                </a:solidFill>
                <a:latin typeface="+mn-lt"/>
                <a:ea typeface="Lucida Grande" charset="0"/>
                <a:cs typeface="Andalus" pitchFamily="18" charset="-78"/>
              </a:rPr>
              <a:t>çok miktarda </a:t>
            </a:r>
            <a:r>
              <a:rPr lang="tr-TR" altLang="tr-TR" sz="2800" b="1" dirty="0">
                <a:solidFill>
                  <a:schemeClr val="bg1"/>
                </a:solidFill>
                <a:latin typeface="+mn-lt"/>
                <a:ea typeface="Lucida Grande" charset="0"/>
                <a:cs typeface="Andalus" pitchFamily="18" charset="-78"/>
              </a:rPr>
              <a:t>ve sıklıkla alkollü içki içen, </a:t>
            </a:r>
            <a:r>
              <a:rPr lang="tr-TR" altLang="tr-TR" sz="2800" b="1" dirty="0" smtClean="0">
                <a:solidFill>
                  <a:schemeClr val="bg1"/>
                </a:solidFill>
                <a:latin typeface="+mn-lt"/>
                <a:ea typeface="Lucida Grande" charset="0"/>
                <a:cs typeface="Andalus" pitchFamily="18" charset="-78"/>
              </a:rPr>
              <a:t>bunun sonucunda </a:t>
            </a:r>
            <a:r>
              <a:rPr lang="tr-TR" altLang="tr-TR" sz="2800" b="1" dirty="0">
                <a:solidFill>
                  <a:schemeClr val="bg1"/>
                </a:solidFill>
                <a:latin typeface="+mn-lt"/>
                <a:ea typeface="Lucida Grande" charset="0"/>
                <a:cs typeface="Andalus" pitchFamily="18" charset="-78"/>
              </a:rPr>
              <a:t>bedensel</a:t>
            </a:r>
            <a:r>
              <a:rPr lang="tr-TR" altLang="tr-TR" sz="2800" b="1" dirty="0" smtClean="0">
                <a:solidFill>
                  <a:schemeClr val="bg1"/>
                </a:solidFill>
                <a:latin typeface="+mn-lt"/>
                <a:ea typeface="Lucida Grande" charset="0"/>
                <a:cs typeface="Andalus" pitchFamily="18" charset="-78"/>
              </a:rPr>
              <a:t>, ruhsal </a:t>
            </a:r>
            <a:r>
              <a:rPr lang="tr-TR" altLang="tr-TR" sz="2800" b="1" dirty="0">
                <a:solidFill>
                  <a:schemeClr val="bg1"/>
                </a:solidFill>
                <a:latin typeface="+mn-lt"/>
                <a:ea typeface="Lucida Grande" charset="0"/>
                <a:cs typeface="Andalus" pitchFamily="18" charset="-78"/>
              </a:rPr>
              <a:t>ve toplumsal sağlığı bozulan ancak buna rağmen </a:t>
            </a:r>
            <a:r>
              <a:rPr lang="tr-TR" altLang="tr-TR" sz="2800" b="1" dirty="0" smtClean="0">
                <a:solidFill>
                  <a:schemeClr val="bg1"/>
                </a:solidFill>
                <a:latin typeface="+mn-lt"/>
                <a:ea typeface="Lucida Grande" charset="0"/>
                <a:cs typeface="Andalus" pitchFamily="18" charset="-78"/>
              </a:rPr>
              <a:t>alkol alma </a:t>
            </a:r>
            <a:r>
              <a:rPr lang="tr-TR" altLang="tr-TR" sz="2800" b="1" dirty="0">
                <a:solidFill>
                  <a:schemeClr val="bg1"/>
                </a:solidFill>
                <a:latin typeface="+mn-lt"/>
                <a:ea typeface="Lucida Grande" charset="0"/>
                <a:cs typeface="Andalus" pitchFamily="18" charset="-78"/>
              </a:rPr>
              <a:t>isteğini durduramayan, tedavi edilmesi gereken kişidir</a:t>
            </a:r>
            <a:r>
              <a:rPr lang="tr-TR" altLang="tr-TR" sz="2800" b="1" dirty="0" smtClean="0">
                <a:solidFill>
                  <a:schemeClr val="bg1"/>
                </a:solidFill>
                <a:latin typeface="+mn-lt"/>
                <a:ea typeface="Lucida Grande" charset="0"/>
                <a:cs typeface="Andalus" pitchFamily="18" charset="-78"/>
              </a:rPr>
              <a:t>.</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Alkolik Kime Denir?</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936051937"/>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D074F17-D1D4-4330-8EF0-7FD3343D12A0}" type="slidenum">
              <a:rPr lang="tr-TR" smtClean="0">
                <a:solidFill>
                  <a:prstClr val="black">
                    <a:tint val="75000"/>
                  </a:prstClr>
                </a:solidFill>
              </a:rPr>
              <a:pPr/>
              <a:t>3</a:t>
            </a:fld>
            <a:endParaRPr lang="tr-TR">
              <a:solidFill>
                <a:prstClr val="black">
                  <a:tint val="75000"/>
                </a:prstClr>
              </a:solidFill>
            </a:endParaRPr>
          </a:p>
        </p:txBody>
      </p:sp>
      <p:pic>
        <p:nvPicPr>
          <p:cNvPr id="2050" name="Picture 2" descr="Click to enlarge image DSC_526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682" y="-102394"/>
            <a:ext cx="7144" cy="714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Diyagram 5"/>
          <p:cNvGraphicFramePr/>
          <p:nvPr>
            <p:extLst>
              <p:ext uri="{D42A27DB-BD31-4B8C-83A1-F6EECF244321}">
                <p14:modId xmlns:p14="http://schemas.microsoft.com/office/powerpoint/2010/main" xmlns="" val="884328558"/>
              </p:ext>
            </p:extLst>
          </p:nvPr>
        </p:nvGraphicFramePr>
        <p:xfrm>
          <a:off x="1716360" y="188528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Şeritli Sağ Ok 6"/>
          <p:cNvSpPr/>
          <p:nvPr/>
        </p:nvSpPr>
        <p:spPr>
          <a:xfrm>
            <a:off x="1668016" y="3845272"/>
            <a:ext cx="2448272" cy="179520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Metin kutusu 7"/>
          <p:cNvSpPr txBox="1"/>
          <p:nvPr/>
        </p:nvSpPr>
        <p:spPr>
          <a:xfrm>
            <a:off x="2052059" y="4299967"/>
            <a:ext cx="1632181" cy="769441"/>
          </a:xfrm>
          <a:prstGeom prst="rect">
            <a:avLst/>
          </a:prstGeom>
          <a:noFill/>
        </p:spPr>
        <p:txBody>
          <a:bodyPr wrap="square" rtlCol="0">
            <a:spAutoFit/>
          </a:bodyPr>
          <a:lstStyle/>
          <a:p>
            <a:r>
              <a:rPr lang="tr-TR" sz="4400" b="1" dirty="0" smtClean="0">
                <a:ln w="9525">
                  <a:solidFill>
                    <a:schemeClr val="bg1"/>
                  </a:solidFill>
                  <a:prstDash val="solid"/>
                </a:ln>
                <a:effectLst>
                  <a:outerShdw blurRad="12700" dist="38100" dir="2700000" algn="tl" rotWithShape="0">
                    <a:schemeClr val="bg1">
                      <a:lumMod val="50000"/>
                    </a:schemeClr>
                  </a:outerShdw>
                </a:effectLst>
              </a:rPr>
              <a:t>TBM</a:t>
            </a:r>
            <a:endParaRPr lang="tr-TR" sz="4400" dirty="0"/>
          </a:p>
        </p:txBody>
      </p:sp>
      <p:sp>
        <p:nvSpPr>
          <p:cNvPr id="10" name="14 Dikdörtgen"/>
          <p:cNvSpPr>
            <a:spLocks noChangeArrowheads="1"/>
          </p:cNvSpPr>
          <p:nvPr/>
        </p:nvSpPr>
        <p:spPr bwMode="auto">
          <a:xfrm>
            <a:off x="1489948" y="1177588"/>
            <a:ext cx="373012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latin typeface="Calibri" panose="020F0502020204030204" pitchFamily="34" charset="0"/>
              </a:rPr>
              <a:t>Arka Plan </a:t>
            </a:r>
            <a:r>
              <a:rPr lang="tr-TR" sz="2800" b="1" dirty="0">
                <a:latin typeface="Calibri" panose="020F0502020204030204" pitchFamily="34" charset="0"/>
              </a:rPr>
              <a:t>ve </a:t>
            </a:r>
            <a:r>
              <a:rPr lang="tr-TR" sz="2800" b="1" dirty="0" smtClean="0">
                <a:latin typeface="Calibri" panose="020F0502020204030204" pitchFamily="34" charset="0"/>
              </a:rPr>
              <a:t>Gerekçeler</a:t>
            </a:r>
            <a:endParaRPr lang="tr-TR" sz="2800" b="1" dirty="0">
              <a:latin typeface="Calibri" panose="020F0502020204030204" pitchFamily="34" charset="0"/>
            </a:endParaRPr>
          </a:p>
        </p:txBody>
      </p:sp>
      <p:pic>
        <p:nvPicPr>
          <p:cNvPr id="11" name="Resim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0985" y="278468"/>
            <a:ext cx="1449532" cy="585670"/>
          </a:xfrm>
          <a:prstGeom prst="rect">
            <a:avLst/>
          </a:prstGeom>
        </p:spPr>
      </p:pic>
      <p:pic>
        <p:nvPicPr>
          <p:cNvPr id="12" name="Resim 1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866296" y="5941701"/>
            <a:ext cx="962025" cy="321469"/>
          </a:xfrm>
          <a:prstGeom prst="rect">
            <a:avLst/>
          </a:prstGeom>
          <a:noFill/>
          <a:ln>
            <a:noFill/>
          </a:ln>
        </p:spPr>
      </p:pic>
      <p:grpSp>
        <p:nvGrpSpPr>
          <p:cNvPr id="2" name="Group 9"/>
          <p:cNvGrpSpPr/>
          <p:nvPr/>
        </p:nvGrpSpPr>
        <p:grpSpPr>
          <a:xfrm>
            <a:off x="0" y="5949280"/>
            <a:ext cx="9144000" cy="759023"/>
            <a:chOff x="0" y="6107005"/>
            <a:chExt cx="9144000" cy="759023"/>
          </a:xfrm>
        </p:grpSpPr>
        <p:pic>
          <p:nvPicPr>
            <p:cNvPr id="14" name="Picture 1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5"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prstClr val="black"/>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47948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124744"/>
            <a:ext cx="8748464"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Alkol molekülleri çok </a:t>
            </a:r>
            <a:r>
              <a:rPr lang="tr-TR" altLang="tr-TR" sz="2800" b="1" dirty="0" smtClean="0">
                <a:solidFill>
                  <a:schemeClr val="bg1"/>
                </a:solidFill>
                <a:latin typeface="+mn-lt"/>
                <a:ea typeface="Lucida Grande" charset="0"/>
                <a:cs typeface="Andalus" pitchFamily="18" charset="-78"/>
              </a:rPr>
              <a:t>küçük olduğu </a:t>
            </a:r>
            <a:r>
              <a:rPr lang="tr-TR" altLang="tr-TR" sz="2800" b="1" dirty="0">
                <a:solidFill>
                  <a:schemeClr val="bg1"/>
                </a:solidFill>
                <a:latin typeface="+mn-lt"/>
                <a:ea typeface="Lucida Grande" charset="0"/>
                <a:cs typeface="Andalus" pitchFamily="18" charset="-78"/>
              </a:rPr>
              <a:t>için mide yüzeyinden hemen hücrelere geçiş yapabilir</a:t>
            </a:r>
            <a:r>
              <a:rPr lang="tr-TR" altLang="tr-TR" sz="2800" b="1" dirty="0" smtClean="0">
                <a:solidFill>
                  <a:schemeClr val="bg1"/>
                </a:solidFill>
                <a:latin typeface="+mn-lt"/>
                <a:ea typeface="Lucida Grande" charset="0"/>
                <a:cs typeface="Andalus" pitchFamily="18" charset="-78"/>
              </a:rPr>
              <a:t>.</a:t>
            </a:r>
          </a:p>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 20’si mideden, % 80’i </a:t>
            </a:r>
            <a:r>
              <a:rPr lang="tr-TR" altLang="tr-TR" sz="2800" b="1" dirty="0" smtClean="0">
                <a:solidFill>
                  <a:schemeClr val="bg1"/>
                </a:solidFill>
                <a:latin typeface="+mn-lt"/>
                <a:ea typeface="Lucida Grande" charset="0"/>
                <a:cs typeface="Andalus" pitchFamily="18" charset="-78"/>
              </a:rPr>
              <a:t>ince bağırsaklardan </a:t>
            </a:r>
            <a:r>
              <a:rPr lang="tr-TR" altLang="tr-TR" sz="2800" b="1" dirty="0">
                <a:solidFill>
                  <a:schemeClr val="bg1"/>
                </a:solidFill>
                <a:latin typeface="+mn-lt"/>
                <a:ea typeface="Lucida Grande" charset="0"/>
                <a:cs typeface="Andalus" pitchFamily="18" charset="-78"/>
              </a:rPr>
              <a:t>kana </a:t>
            </a:r>
            <a:r>
              <a:rPr lang="tr-TR" altLang="tr-TR" sz="2800" b="1" dirty="0" smtClean="0">
                <a:solidFill>
                  <a:schemeClr val="bg1"/>
                </a:solidFill>
                <a:latin typeface="+mn-lt"/>
                <a:ea typeface="Lucida Grande" charset="0"/>
                <a:cs typeface="Andalus" pitchFamily="18" charset="-78"/>
              </a:rPr>
              <a:t>karışır.</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Karaciğer vücudu korumak için, enerji üretmek yerine (yağ asidi yakımı) alkolü parçalamaya çalışır. Yağ asidi artışı karaciğer yağlanmasına neden olur.</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Alkol Vücutta Nasıl Bir Yol İzler?</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(1/2)</a:t>
            </a:r>
          </a:p>
        </p:txBody>
      </p:sp>
    </p:spTree>
    <p:extLst>
      <p:ext uri="{BB962C8B-B14F-4D97-AF65-F5344CB8AC3E}">
        <p14:creationId xmlns:p14="http://schemas.microsoft.com/office/powerpoint/2010/main" xmlns="" val="360950551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124744"/>
            <a:ext cx="8748464"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Kalp üzerinden akciğerlerde bir kısmı bronşlardan kirli hava ile dışarı atılır (Ağız kokusu nedeni).</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Beyne ulaşması ile tüm vücuda pompalanması 3 dk.</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KAO belirli seviyeyi geçerse solunum yavaşlar, ölüm riski oluşur.</a:t>
            </a:r>
            <a:endParaRPr lang="tr-TR" altLang="tr-TR" sz="1600" b="1" dirty="0" smtClean="0">
              <a:solidFill>
                <a:schemeClr val="bg1"/>
              </a:solidFill>
              <a:latin typeface="+mn-lt"/>
              <a:ea typeface="Lucida Grande" charset="0"/>
              <a:cs typeface="Andalus" pitchFamily="18" charset="-78"/>
            </a:endParaRP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Alkol Vücutta Nasıl Bir Yol İzler?</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(2/2)</a:t>
            </a:r>
          </a:p>
        </p:txBody>
      </p:sp>
    </p:spTree>
    <p:extLst>
      <p:ext uri="{BB962C8B-B14F-4D97-AF65-F5344CB8AC3E}">
        <p14:creationId xmlns:p14="http://schemas.microsoft.com/office/powerpoint/2010/main" xmlns="" val="2592828302"/>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89799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Beyin ve </a:t>
            </a:r>
            <a:r>
              <a:rPr lang="tr-TR" sz="2800" b="1" dirty="0" smtClean="0">
                <a:solidFill>
                  <a:schemeClr val="bg1"/>
                </a:solidFill>
                <a:latin typeface="Calibri" panose="020F0502020204030204" pitchFamily="34" charset="0"/>
              </a:rPr>
              <a:t>Alkol </a:t>
            </a:r>
            <a:r>
              <a:rPr lang="tr-TR" sz="2800" b="1" dirty="0">
                <a:solidFill>
                  <a:schemeClr val="bg1"/>
                </a:solidFill>
                <a:latin typeface="Calibri" panose="020F0502020204030204" pitchFamily="34" charset="0"/>
              </a:rPr>
              <a:t>Bağımlılığı</a:t>
            </a:r>
          </a:p>
        </p:txBody>
      </p:sp>
      <p:sp>
        <p:nvSpPr>
          <p:cNvPr id="2" name="TextBox 1"/>
          <p:cNvSpPr txBox="1"/>
          <p:nvPr/>
        </p:nvSpPr>
        <p:spPr>
          <a:xfrm>
            <a:off x="177021" y="2420888"/>
            <a:ext cx="8787593" cy="2267287"/>
          </a:xfrm>
          <a:prstGeom prst="rect">
            <a:avLst/>
          </a:prstGeom>
          <a:noFill/>
        </p:spPr>
        <p:txBody>
          <a:bodyPr wrap="square" rtlCol="0">
            <a:spAutoFit/>
          </a:bodyPr>
          <a:lstStyle/>
          <a:p>
            <a:pPr algn="ctr">
              <a:spcBef>
                <a:spcPts val="1000"/>
              </a:spcBef>
              <a:spcAft>
                <a:spcPts val="1000"/>
              </a:spcAft>
            </a:pPr>
            <a:r>
              <a:rPr lang="tr-TR" sz="3600" b="1" dirty="0" smtClean="0">
                <a:solidFill>
                  <a:schemeClr val="bg1"/>
                </a:solidFill>
                <a:latin typeface="+mn-lt"/>
                <a:cs typeface="Andalus" pitchFamily="18" charset="-78"/>
              </a:rPr>
              <a:t>$$$  </a:t>
            </a:r>
            <a:r>
              <a:rPr lang="tr-TR" sz="3600" b="1" dirty="0" smtClean="0">
                <a:solidFill>
                  <a:schemeClr val="bg1"/>
                </a:solidFill>
                <a:latin typeface="+mn-lt"/>
                <a:cs typeface="Andalus" pitchFamily="18" charset="-78"/>
              </a:rPr>
              <a:t>Bağımlılığı </a:t>
            </a:r>
            <a:r>
              <a:rPr lang="tr-TR" sz="3600" b="1" dirty="0" smtClean="0">
                <a:solidFill>
                  <a:schemeClr val="bg1"/>
                </a:solidFill>
                <a:latin typeface="+mn-lt"/>
                <a:cs typeface="Andalus" pitchFamily="18" charset="-78"/>
              </a:rPr>
              <a:t>anlamada </a:t>
            </a:r>
          </a:p>
          <a:p>
            <a:pPr algn="ctr">
              <a:spcBef>
                <a:spcPts val="1000"/>
              </a:spcBef>
              <a:spcAft>
                <a:spcPts val="1000"/>
              </a:spcAft>
            </a:pPr>
            <a:r>
              <a:rPr lang="tr-TR" sz="3600" b="1" dirty="0">
                <a:solidFill>
                  <a:schemeClr val="bg1"/>
                </a:solidFill>
                <a:latin typeface="+mn-lt"/>
                <a:cs typeface="Andalus" pitchFamily="18" charset="-78"/>
              </a:rPr>
              <a:t>e</a:t>
            </a:r>
            <a:r>
              <a:rPr lang="tr-TR" sz="3600" b="1" dirty="0" smtClean="0">
                <a:solidFill>
                  <a:schemeClr val="bg1"/>
                </a:solidFill>
                <a:latin typeface="+mn-lt"/>
                <a:cs typeface="Andalus" pitchFamily="18" charset="-78"/>
              </a:rPr>
              <a:t>rgen ve yetişkin </a:t>
            </a:r>
            <a:r>
              <a:rPr lang="tr-TR" sz="3600" b="1" dirty="0">
                <a:solidFill>
                  <a:schemeClr val="bg1"/>
                </a:solidFill>
                <a:latin typeface="+mn-lt"/>
                <a:cs typeface="Andalus" pitchFamily="18" charset="-78"/>
              </a:rPr>
              <a:t>b</a:t>
            </a:r>
            <a:r>
              <a:rPr lang="tr-TR" sz="3600" b="1" dirty="0" smtClean="0">
                <a:solidFill>
                  <a:schemeClr val="bg1"/>
                </a:solidFill>
                <a:latin typeface="+mn-lt"/>
                <a:cs typeface="Andalus" pitchFamily="18" charset="-78"/>
              </a:rPr>
              <a:t>eynini </a:t>
            </a:r>
            <a:r>
              <a:rPr lang="tr-TR" sz="3600" b="1" dirty="0">
                <a:solidFill>
                  <a:schemeClr val="bg1"/>
                </a:solidFill>
                <a:latin typeface="+mn-lt"/>
                <a:cs typeface="Andalus" pitchFamily="18" charset="-78"/>
              </a:rPr>
              <a:t>b</a:t>
            </a:r>
            <a:r>
              <a:rPr lang="tr-TR" sz="3600" b="1" dirty="0" smtClean="0">
                <a:solidFill>
                  <a:schemeClr val="bg1"/>
                </a:solidFill>
                <a:latin typeface="+mn-lt"/>
                <a:cs typeface="Andalus" pitchFamily="18" charset="-78"/>
              </a:rPr>
              <a:t>ilmek </a:t>
            </a:r>
          </a:p>
          <a:p>
            <a:pPr algn="ctr">
              <a:spcBef>
                <a:spcPts val="1000"/>
              </a:spcBef>
              <a:spcAft>
                <a:spcPts val="1000"/>
              </a:spcAft>
            </a:pPr>
            <a:r>
              <a:rPr lang="tr-TR" sz="3600" b="1" dirty="0">
                <a:solidFill>
                  <a:schemeClr val="bg1"/>
                </a:solidFill>
                <a:latin typeface="+mn-lt"/>
                <a:cs typeface="Andalus" pitchFamily="18" charset="-78"/>
              </a:rPr>
              <a:t>n</a:t>
            </a:r>
            <a:r>
              <a:rPr lang="tr-TR" sz="3600" b="1" dirty="0" smtClean="0">
                <a:solidFill>
                  <a:schemeClr val="bg1"/>
                </a:solidFill>
                <a:latin typeface="+mn-lt"/>
                <a:cs typeface="Andalus" pitchFamily="18" charset="-78"/>
              </a:rPr>
              <a:t>eden </a:t>
            </a:r>
            <a:r>
              <a:rPr lang="tr-TR" sz="3600" b="1" dirty="0">
                <a:solidFill>
                  <a:schemeClr val="bg1"/>
                </a:solidFill>
                <a:latin typeface="+mn-lt"/>
                <a:cs typeface="Andalus" pitchFamily="18" charset="-78"/>
              </a:rPr>
              <a:t>ö</a:t>
            </a:r>
            <a:r>
              <a:rPr lang="tr-TR" sz="3600" b="1" dirty="0" smtClean="0">
                <a:solidFill>
                  <a:schemeClr val="bg1"/>
                </a:solidFill>
                <a:latin typeface="+mn-lt"/>
                <a:cs typeface="Andalus" pitchFamily="18" charset="-78"/>
              </a:rPr>
              <a:t>nemlidir? </a:t>
            </a:r>
            <a:endParaRPr lang="tr-TR" sz="3600" b="1" dirty="0">
              <a:solidFill>
                <a:schemeClr val="bg1"/>
              </a:solidFill>
              <a:latin typeface="+mn-lt"/>
              <a:cs typeface="Andalus" pitchFamily="18" charset="-78"/>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982730998"/>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1902" y="0"/>
            <a:ext cx="4820196" cy="61070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6119284"/>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124744"/>
            <a:ext cx="8748464"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Beynin gelişim döneminde alkol </a:t>
            </a:r>
            <a:r>
              <a:rPr lang="tr-TR" altLang="tr-TR" sz="2800" b="1" dirty="0">
                <a:solidFill>
                  <a:schemeClr val="bg1"/>
                </a:solidFill>
                <a:latin typeface="+mn-lt"/>
                <a:ea typeface="Lucida Grande" charset="0"/>
                <a:cs typeface="Andalus" pitchFamily="18" charset="-78"/>
              </a:rPr>
              <a:t>tüketimi kişide ömür </a:t>
            </a:r>
            <a:r>
              <a:rPr lang="tr-TR" altLang="tr-TR" sz="2800" b="1" dirty="0" smtClean="0">
                <a:solidFill>
                  <a:schemeClr val="bg1"/>
                </a:solidFill>
                <a:latin typeface="+mn-lt"/>
                <a:ea typeface="Lucida Grande" charset="0"/>
                <a:cs typeface="Andalus" pitchFamily="18" charset="-78"/>
              </a:rPr>
              <a:t>boyu sürecek </a:t>
            </a:r>
            <a:r>
              <a:rPr lang="tr-TR" altLang="tr-TR" sz="2800" b="1" dirty="0">
                <a:solidFill>
                  <a:schemeClr val="bg1"/>
                </a:solidFill>
                <a:latin typeface="+mn-lt"/>
                <a:ea typeface="Lucida Grande" charset="0"/>
                <a:cs typeface="Andalus" pitchFamily="18" charset="-78"/>
              </a:rPr>
              <a:t>sağlık sorunlarına </a:t>
            </a:r>
            <a:r>
              <a:rPr lang="tr-TR" altLang="tr-TR" sz="2800" b="1" dirty="0" smtClean="0">
                <a:solidFill>
                  <a:schemeClr val="bg1"/>
                </a:solidFill>
                <a:latin typeface="+mn-lt"/>
                <a:ea typeface="Lucida Grande" charset="0"/>
                <a:cs typeface="Andalus" pitchFamily="18" charset="-78"/>
              </a:rPr>
              <a:t>sebep olabilir</a:t>
            </a:r>
            <a:r>
              <a:rPr lang="tr-TR" altLang="tr-TR" sz="2800" b="1" dirty="0">
                <a:solidFill>
                  <a:schemeClr val="bg1"/>
                </a:solidFill>
                <a:latin typeface="+mn-lt"/>
                <a:ea typeface="Lucida Grande" charset="0"/>
                <a:cs typeface="Andalus" pitchFamily="18" charset="-78"/>
              </a:rPr>
              <a:t>. </a:t>
            </a:r>
            <a:endParaRPr lang="tr-TR" altLang="tr-TR" sz="2800" b="1" dirty="0" smtClean="0">
              <a:solidFill>
                <a:schemeClr val="bg1"/>
              </a:solidFill>
              <a:latin typeface="+mn-lt"/>
              <a:ea typeface="Lucida Grande" charset="0"/>
              <a:cs typeface="Andalus" pitchFamily="18" charset="-78"/>
            </a:endParaRPr>
          </a:p>
          <a:p>
            <a:pPr marL="457200" indent="-457200"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B</a:t>
            </a:r>
            <a:r>
              <a:rPr lang="tr-TR" altLang="tr-TR" sz="2800" b="1" dirty="0" smtClean="0">
                <a:solidFill>
                  <a:schemeClr val="bg1"/>
                </a:solidFill>
                <a:latin typeface="+mn-lt"/>
                <a:ea typeface="Lucida Grande" charset="0"/>
                <a:cs typeface="Andalus" pitchFamily="18" charset="-78"/>
              </a:rPr>
              <a:t>eynin </a:t>
            </a:r>
            <a:r>
              <a:rPr lang="tr-TR" altLang="tr-TR" sz="2800" b="1" dirty="0">
                <a:solidFill>
                  <a:schemeClr val="bg1"/>
                </a:solidFill>
                <a:latin typeface="+mn-lt"/>
                <a:ea typeface="Lucida Grande" charset="0"/>
                <a:cs typeface="Andalus" pitchFamily="18" charset="-78"/>
              </a:rPr>
              <a:t>hafıza</a:t>
            </a:r>
            <a:r>
              <a:rPr lang="tr-TR" altLang="tr-TR" sz="2800" b="1" dirty="0" smtClean="0">
                <a:solidFill>
                  <a:schemeClr val="bg1"/>
                </a:solidFill>
                <a:latin typeface="+mn-lt"/>
                <a:ea typeface="Lucida Grande" charset="0"/>
                <a:cs typeface="Andalus" pitchFamily="18" charset="-78"/>
              </a:rPr>
              <a:t>, kontrol </a:t>
            </a:r>
            <a:r>
              <a:rPr lang="tr-TR" altLang="tr-TR" sz="2800" b="1" dirty="0">
                <a:solidFill>
                  <a:schemeClr val="bg1"/>
                </a:solidFill>
                <a:latin typeface="+mn-lt"/>
                <a:ea typeface="Lucida Grande" charset="0"/>
                <a:cs typeface="Andalus" pitchFamily="18" charset="-78"/>
              </a:rPr>
              <a:t>ve koordinasyonla </a:t>
            </a:r>
            <a:r>
              <a:rPr lang="tr-TR" altLang="tr-TR" sz="2800" b="1" dirty="0" smtClean="0">
                <a:solidFill>
                  <a:schemeClr val="bg1"/>
                </a:solidFill>
                <a:latin typeface="+mn-lt"/>
                <a:ea typeface="Lucida Grande" charset="0"/>
                <a:cs typeface="Andalus" pitchFamily="18" charset="-78"/>
              </a:rPr>
              <a:t>ilgili bölgelerinde </a:t>
            </a:r>
            <a:r>
              <a:rPr lang="tr-TR" altLang="tr-TR" sz="2800" b="1" dirty="0">
                <a:solidFill>
                  <a:schemeClr val="bg1"/>
                </a:solidFill>
                <a:latin typeface="+mn-lt"/>
                <a:ea typeface="Lucida Grande" charset="0"/>
                <a:cs typeface="Andalus" pitchFamily="18" charset="-78"/>
              </a:rPr>
              <a:t>oluşacak bir hasar</a:t>
            </a:r>
            <a:r>
              <a:rPr lang="tr-TR" altLang="tr-TR" sz="2800" b="1" dirty="0" smtClean="0">
                <a:solidFill>
                  <a:schemeClr val="bg1"/>
                </a:solidFill>
                <a:latin typeface="+mn-lt"/>
                <a:ea typeface="Lucida Grande" charset="0"/>
                <a:cs typeface="Andalus" pitchFamily="18" charset="-78"/>
              </a:rPr>
              <a:t>, önemli </a:t>
            </a:r>
            <a:r>
              <a:rPr lang="tr-TR" altLang="tr-TR" sz="2800" b="1" dirty="0">
                <a:solidFill>
                  <a:schemeClr val="bg1"/>
                </a:solidFill>
                <a:latin typeface="+mn-lt"/>
                <a:ea typeface="Lucida Grande" charset="0"/>
                <a:cs typeface="Andalus" pitchFamily="18" charset="-78"/>
              </a:rPr>
              <a:t>sağlık </a:t>
            </a:r>
            <a:r>
              <a:rPr lang="tr-TR" altLang="tr-TR" sz="2800" b="1" dirty="0" smtClean="0">
                <a:solidFill>
                  <a:schemeClr val="bg1"/>
                </a:solidFill>
                <a:latin typeface="+mn-lt"/>
                <a:ea typeface="Lucida Grande" charset="0"/>
                <a:cs typeface="Andalus" pitchFamily="18" charset="-78"/>
              </a:rPr>
              <a:t>sorunlarına neden olabilir.</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Ergen Beyni ve Alkol Kullanımı…</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(1/2)</a:t>
            </a:r>
          </a:p>
        </p:txBody>
      </p:sp>
    </p:spTree>
    <p:extLst>
      <p:ext uri="{BB962C8B-B14F-4D97-AF65-F5344CB8AC3E}">
        <p14:creationId xmlns:p14="http://schemas.microsoft.com/office/powerpoint/2010/main" xmlns="" val="1560570793"/>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124744"/>
            <a:ext cx="8713093"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Beyindeki </a:t>
            </a:r>
            <a:r>
              <a:rPr lang="tr-TR" altLang="tr-TR" sz="2800" b="1" dirty="0">
                <a:solidFill>
                  <a:schemeClr val="bg1"/>
                </a:solidFill>
                <a:latin typeface="+mn-lt"/>
                <a:ea typeface="Lucida Grande" charset="0"/>
                <a:cs typeface="Andalus" pitchFamily="18" charset="-78"/>
              </a:rPr>
              <a:t>muhakeme </a:t>
            </a:r>
            <a:r>
              <a:rPr lang="tr-TR" altLang="tr-TR" sz="2800" b="1" dirty="0" smtClean="0">
                <a:solidFill>
                  <a:schemeClr val="bg1"/>
                </a:solidFill>
                <a:latin typeface="+mn-lt"/>
                <a:ea typeface="Lucida Grande" charset="0"/>
                <a:cs typeface="Andalus" pitchFamily="18" charset="-78"/>
              </a:rPr>
              <a:t>ve karar vermeden sorumlu bölüm daha az aktif olduğundan genç, riskli davranışlara yönelme konusunda risk altındadır</a:t>
            </a:r>
            <a:r>
              <a:rPr lang="tr-TR" altLang="tr-TR" sz="2800" b="1" dirty="0" smtClean="0">
                <a:solidFill>
                  <a:schemeClr val="bg1"/>
                </a:solidFill>
                <a:latin typeface="+mn-lt"/>
                <a:ea typeface="Lucida Grande" charset="0"/>
                <a:cs typeface="Andalus" pitchFamily="18" charset="-78"/>
              </a:rPr>
              <a:t>.</a:t>
            </a:r>
          </a:p>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Beyin gelişiminde ön lob </a:t>
            </a:r>
            <a:r>
              <a:rPr lang="tr-TR" altLang="tr-TR" sz="2800" b="1" dirty="0" err="1" smtClean="0">
                <a:solidFill>
                  <a:schemeClr val="bg1"/>
                </a:solidFill>
                <a:latin typeface="+mn-lt"/>
                <a:ea typeface="Lucida Grande" charset="0"/>
                <a:cs typeface="Andalus" pitchFamily="18" charset="-78"/>
              </a:rPr>
              <a:t>frontal</a:t>
            </a:r>
            <a:r>
              <a:rPr lang="tr-TR" altLang="tr-TR" sz="2800" b="1" dirty="0" smtClean="0">
                <a:solidFill>
                  <a:schemeClr val="bg1"/>
                </a:solidFill>
                <a:latin typeface="+mn-lt"/>
                <a:ea typeface="Lucida Grande" charset="0"/>
                <a:cs typeface="Andalus" pitchFamily="18" charset="-78"/>
              </a:rPr>
              <a:t> korteks en son gelişir(karar verme,koordinasyon,muhakeme becerisinin gelişmesi)</a:t>
            </a:r>
            <a:endParaRPr lang="tr-TR" altLang="tr-TR" sz="2800" b="1" dirty="0" smtClean="0">
              <a:solidFill>
                <a:schemeClr val="bg1"/>
              </a:solidFill>
              <a:latin typeface="+mn-lt"/>
              <a:ea typeface="Lucida Grande" charset="0"/>
              <a:cs typeface="Andalus" pitchFamily="18" charset="-78"/>
            </a:endParaRPr>
          </a:p>
          <a:p>
            <a:pPr marL="457200" indent="-457200"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13 yaşında alkol kullanımına başlayan gençlerde alkolik olma riski % 43 </a:t>
            </a:r>
            <a:r>
              <a:rPr lang="tr-TR" altLang="tr-TR" sz="2800" b="1" dirty="0" smtClean="0">
                <a:solidFill>
                  <a:schemeClr val="bg1"/>
                </a:solidFill>
                <a:latin typeface="+mn-lt"/>
                <a:ea typeface="Lucida Grande" charset="0"/>
                <a:cs typeface="Andalus" pitchFamily="18" charset="-78"/>
              </a:rPr>
              <a:t>oranındadır.</a:t>
            </a:r>
            <a:endParaRPr lang="tr-TR" altLang="tr-TR" sz="2800" b="1" dirty="0">
              <a:solidFill>
                <a:schemeClr val="bg1"/>
              </a:solidFill>
              <a:latin typeface="+mn-lt"/>
              <a:ea typeface="Lucida Grande" charset="0"/>
              <a:cs typeface="Andalus" pitchFamily="18" charset="-78"/>
            </a:endParaRPr>
          </a:p>
          <a:p>
            <a:pPr marL="457200" indent="-457200" eaLnBrk="1" hangingPunct="1">
              <a:spcBef>
                <a:spcPts val="1000"/>
              </a:spcBef>
              <a:spcAft>
                <a:spcPts val="1000"/>
              </a:spcAft>
              <a:buFont typeface="Wingdings" panose="05000000000000000000" pitchFamily="2" charset="2"/>
              <a:buChar char="§"/>
            </a:pPr>
            <a:endParaRPr lang="tr-TR" altLang="tr-TR" sz="2800" b="1" dirty="0" smtClean="0">
              <a:solidFill>
                <a:schemeClr val="bg1"/>
              </a:solidFill>
              <a:latin typeface="+mn-lt"/>
              <a:ea typeface="Lucida Grande" charset="0"/>
              <a:cs typeface="Andalus" pitchFamily="18" charset="-78"/>
            </a:endParaRP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Ergen Beyni ve Alkol Kullanımı…</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(2/2)</a:t>
            </a:r>
          </a:p>
        </p:txBody>
      </p:sp>
    </p:spTree>
    <p:extLst>
      <p:ext uri="{BB962C8B-B14F-4D97-AF65-F5344CB8AC3E}">
        <p14:creationId xmlns:p14="http://schemas.microsoft.com/office/powerpoint/2010/main" xmlns="" val="803091842"/>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İçerik Yer Tutucusu 2"/>
          <p:cNvSpPr txBox="1">
            <a:spLocks/>
          </p:cNvSpPr>
          <p:nvPr/>
        </p:nvSpPr>
        <p:spPr bwMode="auto">
          <a:xfrm>
            <a:off x="179388" y="1056895"/>
            <a:ext cx="8785224" cy="4625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0988" indent="-280988" algn="l" eaLnBrk="1" hangingPunct="1">
              <a:spcBef>
                <a:spcPts val="1000"/>
              </a:spcBef>
              <a:spcAft>
                <a:spcPts val="1000"/>
              </a:spcAft>
              <a:buSzPct val="100000"/>
              <a:buFont typeface="Wingdings" panose="05000000000000000000" pitchFamily="2" charset="2"/>
              <a:buChar char="§"/>
              <a:defRPr/>
            </a:pPr>
            <a:r>
              <a:rPr lang="tr-TR" sz="2800" b="1" dirty="0">
                <a:solidFill>
                  <a:schemeClr val="bg1"/>
                </a:solidFill>
                <a:cs typeface="Arial" panose="020B0604020202020204" pitchFamily="34" charset="0"/>
              </a:rPr>
              <a:t>Gençler, alkolün unutkanlık yapma etkisine daha </a:t>
            </a:r>
            <a:r>
              <a:rPr lang="tr-TR" sz="2800" b="1" dirty="0" smtClean="0">
                <a:solidFill>
                  <a:schemeClr val="bg1"/>
                </a:solidFill>
                <a:cs typeface="Arial" panose="020B0604020202020204" pitchFamily="34" charset="0"/>
              </a:rPr>
              <a:t>duyarlıdır.</a:t>
            </a:r>
            <a:endParaRPr lang="tr-TR" sz="2800" b="1" dirty="0">
              <a:solidFill>
                <a:schemeClr val="bg1"/>
              </a:solidFill>
              <a:cs typeface="Arial" panose="020B0604020202020204" pitchFamily="34" charset="0"/>
            </a:endParaRPr>
          </a:p>
          <a:p>
            <a:pPr marL="280988" lvl="6" indent="-280988" algn="l" fontAlgn="base">
              <a:spcBef>
                <a:spcPts val="1000"/>
              </a:spcBef>
              <a:spcAft>
                <a:spcPts val="1000"/>
              </a:spcAft>
              <a:buSzPct val="100000"/>
              <a:buFont typeface="Wingdings" panose="05000000000000000000" pitchFamily="2" charset="2"/>
              <a:buChar char="§"/>
              <a:defRPr/>
            </a:pPr>
            <a:r>
              <a:rPr lang="tr-TR" sz="2800" b="1" dirty="0">
                <a:solidFill>
                  <a:schemeClr val="bg1"/>
                </a:solidFill>
                <a:cs typeface="Arial" panose="020B0604020202020204" pitchFamily="34" charset="0"/>
              </a:rPr>
              <a:t>Gençler, alkolün </a:t>
            </a:r>
            <a:r>
              <a:rPr lang="tr-TR" sz="2800" b="1" dirty="0" err="1">
                <a:solidFill>
                  <a:schemeClr val="bg1"/>
                </a:solidFill>
                <a:cs typeface="Arial" panose="020B0604020202020204" pitchFamily="34" charset="0"/>
              </a:rPr>
              <a:t>nörodejeneratif</a:t>
            </a:r>
            <a:r>
              <a:rPr lang="tr-TR" sz="2800" b="1" dirty="0">
                <a:solidFill>
                  <a:schemeClr val="bg1"/>
                </a:solidFill>
                <a:cs typeface="Arial" panose="020B0604020202020204" pitchFamily="34" charset="0"/>
              </a:rPr>
              <a:t> etkisine daha </a:t>
            </a:r>
            <a:r>
              <a:rPr lang="tr-TR" sz="2800" b="1" dirty="0" smtClean="0">
                <a:solidFill>
                  <a:schemeClr val="bg1"/>
                </a:solidFill>
                <a:cs typeface="Arial" panose="020B0604020202020204" pitchFamily="34" charset="0"/>
              </a:rPr>
              <a:t>duyarlıdır.</a:t>
            </a:r>
          </a:p>
          <a:p>
            <a:pPr marL="280988" lvl="6" indent="-280988" algn="l" fontAlgn="base">
              <a:spcBef>
                <a:spcPts val="1000"/>
              </a:spcBef>
              <a:spcAft>
                <a:spcPts val="1000"/>
              </a:spcAft>
              <a:buSzPct val="100000"/>
              <a:buFont typeface="Wingdings" panose="05000000000000000000" pitchFamily="2" charset="2"/>
              <a:buChar char="§"/>
              <a:defRPr/>
            </a:pPr>
            <a:r>
              <a:rPr lang="tr-TR" sz="2800" b="1" dirty="0" smtClean="0">
                <a:solidFill>
                  <a:schemeClr val="bg1"/>
                </a:solidFill>
              </a:rPr>
              <a:t>Fazla </a:t>
            </a:r>
            <a:r>
              <a:rPr lang="tr-TR" sz="2800" b="1" dirty="0">
                <a:solidFill>
                  <a:schemeClr val="bg1"/>
                </a:solidFill>
              </a:rPr>
              <a:t>alkol kullanan gençlerin bazı beyin bölgelerinin (</a:t>
            </a:r>
            <a:r>
              <a:rPr lang="en-US" sz="2800" b="1" dirty="0" err="1">
                <a:solidFill>
                  <a:schemeClr val="bg1"/>
                </a:solidFill>
              </a:rPr>
              <a:t>hipo</a:t>
            </a:r>
            <a:r>
              <a:rPr lang="tr-TR" sz="2800" b="1" dirty="0">
                <a:solidFill>
                  <a:schemeClr val="bg1"/>
                </a:solidFill>
              </a:rPr>
              <a:t>k</a:t>
            </a:r>
            <a:r>
              <a:rPr lang="en-US" sz="2800" b="1" dirty="0">
                <a:solidFill>
                  <a:schemeClr val="bg1"/>
                </a:solidFill>
              </a:rPr>
              <a:t>amp</a:t>
            </a:r>
            <a:r>
              <a:rPr lang="tr-TR" sz="2800" b="1" dirty="0">
                <a:solidFill>
                  <a:schemeClr val="bg1"/>
                </a:solidFill>
              </a:rPr>
              <a:t>üs </a:t>
            </a:r>
            <a:r>
              <a:rPr lang="tr-TR" sz="2800" b="1" dirty="0" smtClean="0">
                <a:solidFill>
                  <a:schemeClr val="bg1"/>
                </a:solidFill>
              </a:rPr>
              <a:t>ve</a:t>
            </a:r>
            <a:r>
              <a:rPr lang="en-US" sz="2800" b="1" dirty="0" smtClean="0">
                <a:solidFill>
                  <a:schemeClr val="bg1"/>
                </a:solidFill>
              </a:rPr>
              <a:t> </a:t>
            </a:r>
            <a:r>
              <a:rPr lang="tr-TR" sz="2800" b="1" dirty="0" err="1">
                <a:solidFill>
                  <a:schemeClr val="bg1"/>
                </a:solidFill>
              </a:rPr>
              <a:t>prefrontal</a:t>
            </a:r>
            <a:r>
              <a:rPr lang="tr-TR" sz="2800" b="1" dirty="0">
                <a:solidFill>
                  <a:schemeClr val="bg1"/>
                </a:solidFill>
              </a:rPr>
              <a:t> korteks)</a:t>
            </a:r>
            <a:r>
              <a:rPr lang="en-US" sz="2800" b="1" dirty="0">
                <a:solidFill>
                  <a:schemeClr val="bg1"/>
                </a:solidFill>
              </a:rPr>
              <a:t> </a:t>
            </a:r>
            <a:r>
              <a:rPr lang="tr-TR" sz="2800" b="1" dirty="0">
                <a:solidFill>
                  <a:schemeClr val="bg1"/>
                </a:solidFill>
              </a:rPr>
              <a:t>hacmi</a:t>
            </a:r>
            <a:r>
              <a:rPr lang="en-US" sz="2800" b="1" dirty="0">
                <a:solidFill>
                  <a:schemeClr val="bg1"/>
                </a:solidFill>
              </a:rPr>
              <a:t> </a:t>
            </a:r>
            <a:r>
              <a:rPr lang="tr-TR" sz="2800" b="1" dirty="0" smtClean="0">
                <a:solidFill>
                  <a:schemeClr val="bg1"/>
                </a:solidFill>
              </a:rPr>
              <a:t>azalmıştır.</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179511" y="404664"/>
            <a:ext cx="8785101" cy="523220"/>
          </a:xfrm>
          <a:prstGeom prst="rect">
            <a:avLst/>
          </a:prstGeom>
        </p:spPr>
        <p:txBody>
          <a:bodyPr wrap="square">
            <a:spAutoFit/>
          </a:bodyPr>
          <a:lstStyle/>
          <a:p>
            <a:pPr eaLnBrk="1" hangingPunct="1"/>
            <a:r>
              <a:rPr lang="tr-TR" altLang="tr-TR" sz="2800" b="1" dirty="0">
                <a:solidFill>
                  <a:schemeClr val="bg1"/>
                </a:solidFill>
                <a:latin typeface="+mn-lt"/>
                <a:ea typeface="Lucida Grande" charset="0"/>
                <a:cs typeface="Andalus" pitchFamily="18" charset="-78"/>
              </a:rPr>
              <a:t>Gençler Alkole Bağlı Beyin Hasarına Daha Yatkın</a:t>
            </a:r>
          </a:p>
        </p:txBody>
      </p:sp>
      <p:sp>
        <p:nvSpPr>
          <p:cNvPr id="9"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(1/2)</a:t>
            </a:r>
          </a:p>
        </p:txBody>
      </p:sp>
    </p:spTree>
    <p:extLst>
      <p:ext uri="{BB962C8B-B14F-4D97-AF65-F5344CB8AC3E}">
        <p14:creationId xmlns:p14="http://schemas.microsoft.com/office/powerpoint/2010/main" xmlns="" val="2396820731"/>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İçerik Yer Tutucusu 2"/>
          <p:cNvSpPr txBox="1">
            <a:spLocks/>
          </p:cNvSpPr>
          <p:nvPr/>
        </p:nvSpPr>
        <p:spPr bwMode="auto">
          <a:xfrm>
            <a:off x="179388" y="1076772"/>
            <a:ext cx="8785224" cy="4625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0988" lvl="6" indent="-280988" algn="l" fontAlgn="base">
              <a:spcBef>
                <a:spcPts val="1000"/>
              </a:spcBef>
              <a:spcAft>
                <a:spcPts val="1000"/>
              </a:spcAft>
              <a:buSzPct val="100000"/>
              <a:buFont typeface="Wingdings" panose="05000000000000000000" pitchFamily="2" charset="2"/>
              <a:buChar char="§"/>
              <a:defRPr/>
            </a:pPr>
            <a:r>
              <a:rPr lang="tr-TR" sz="2800" b="1" dirty="0" smtClean="0">
                <a:solidFill>
                  <a:schemeClr val="bg1"/>
                </a:solidFill>
              </a:rPr>
              <a:t>Bu </a:t>
            </a:r>
            <a:r>
              <a:rPr lang="tr-TR" sz="2800" b="1" dirty="0">
                <a:solidFill>
                  <a:schemeClr val="bg1"/>
                </a:solidFill>
              </a:rPr>
              <a:t>beyin bölgeleri davranışları frenlemede rol </a:t>
            </a:r>
            <a:r>
              <a:rPr lang="tr-TR" sz="2800" b="1" dirty="0" smtClean="0">
                <a:solidFill>
                  <a:schemeClr val="bg1"/>
                </a:solidFill>
              </a:rPr>
              <a:t>oynar.</a:t>
            </a:r>
          </a:p>
          <a:p>
            <a:pPr marL="280988" lvl="6" indent="-280988" algn="l" fontAlgn="base">
              <a:spcBef>
                <a:spcPts val="1000"/>
              </a:spcBef>
              <a:spcAft>
                <a:spcPts val="1000"/>
              </a:spcAft>
              <a:buSzPct val="100000"/>
              <a:buFont typeface="Wingdings" panose="05000000000000000000" pitchFamily="2" charset="2"/>
              <a:buChar char="§"/>
              <a:defRPr/>
            </a:pPr>
            <a:r>
              <a:rPr lang="tr-TR" sz="2800" b="1" dirty="0" smtClean="0">
                <a:solidFill>
                  <a:schemeClr val="bg1"/>
                </a:solidFill>
              </a:rPr>
              <a:t>Bu </a:t>
            </a:r>
            <a:r>
              <a:rPr lang="tr-TR" sz="2800" b="1" dirty="0">
                <a:solidFill>
                  <a:schemeClr val="bg1"/>
                </a:solidFill>
              </a:rPr>
              <a:t>bölgelerin dejenerasyonu </a:t>
            </a:r>
            <a:r>
              <a:rPr lang="tr-TR" sz="2800" b="1" dirty="0" err="1">
                <a:solidFill>
                  <a:schemeClr val="bg1"/>
                </a:solidFill>
              </a:rPr>
              <a:t>dürtüselliğe</a:t>
            </a:r>
            <a:r>
              <a:rPr lang="tr-TR" sz="2800" b="1" dirty="0">
                <a:solidFill>
                  <a:schemeClr val="bg1"/>
                </a:solidFill>
              </a:rPr>
              <a:t>, karar vermede bozulmaya ve dolayısıyla daha fazla alkol alımına neden olur</a:t>
            </a:r>
            <a:r>
              <a:rPr lang="tr-TR" sz="2800" b="1" dirty="0" smtClean="0">
                <a:solidFill>
                  <a:schemeClr val="bg1"/>
                </a:solidFill>
              </a:rPr>
              <a:t>.</a:t>
            </a:r>
            <a:endParaRPr lang="tr-TR" sz="2800" b="1" dirty="0">
              <a:solidFill>
                <a:schemeClr val="bg1"/>
              </a:solidFill>
            </a:endParaRPr>
          </a:p>
          <a:p>
            <a:pPr marL="280988" lvl="6" indent="-280988" algn="l" fontAlgn="base">
              <a:spcBef>
                <a:spcPts val="1000"/>
              </a:spcBef>
              <a:spcAft>
                <a:spcPts val="1000"/>
              </a:spcAft>
              <a:buSzPct val="100000"/>
              <a:buFont typeface="Wingdings" panose="05000000000000000000" pitchFamily="2" charset="2"/>
              <a:buChar char="§"/>
              <a:defRPr/>
            </a:pPr>
            <a:endParaRPr lang="tr-TR" sz="2800" b="1" dirty="0" smtClean="0">
              <a:solidFill>
                <a:schemeClr val="bg1"/>
              </a:solidFill>
              <a:cs typeface="Arial" panose="020B0604020202020204" pitchFamily="34" charset="0"/>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179511" y="404664"/>
            <a:ext cx="8785101" cy="523220"/>
          </a:xfrm>
          <a:prstGeom prst="rect">
            <a:avLst/>
          </a:prstGeom>
        </p:spPr>
        <p:txBody>
          <a:bodyPr wrap="square">
            <a:spAutoFit/>
          </a:bodyPr>
          <a:lstStyle/>
          <a:p>
            <a:pPr eaLnBrk="1" hangingPunct="1"/>
            <a:r>
              <a:rPr lang="tr-TR" altLang="tr-TR" sz="2800" b="1" dirty="0">
                <a:solidFill>
                  <a:schemeClr val="bg1"/>
                </a:solidFill>
                <a:latin typeface="+mn-lt"/>
                <a:ea typeface="Lucida Grande" charset="0"/>
                <a:cs typeface="Andalus" pitchFamily="18" charset="-78"/>
              </a:rPr>
              <a:t>Gençler Alkole Bağlı Beyin Hasarına Daha Yatkın</a:t>
            </a:r>
          </a:p>
        </p:txBody>
      </p:sp>
      <p:sp>
        <p:nvSpPr>
          <p:cNvPr id="9"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(2/2)</a:t>
            </a:r>
          </a:p>
        </p:txBody>
      </p:sp>
    </p:spTree>
    <p:extLst>
      <p:ext uri="{BB962C8B-B14F-4D97-AF65-F5344CB8AC3E}">
        <p14:creationId xmlns:p14="http://schemas.microsoft.com/office/powerpoint/2010/main" xmlns="" val="3004395112"/>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İçerik Yer Tutucusu 2"/>
          <p:cNvSpPr txBox="1">
            <a:spLocks/>
          </p:cNvSpPr>
          <p:nvPr/>
        </p:nvSpPr>
        <p:spPr bwMode="auto">
          <a:xfrm>
            <a:off x="323528" y="1162885"/>
            <a:ext cx="8641084" cy="4709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0988" indent="-280988" algn="l" eaLnBrk="1" hangingPunct="1">
              <a:spcBef>
                <a:spcPts val="1000"/>
              </a:spcBef>
              <a:spcAft>
                <a:spcPts val="1000"/>
              </a:spcAft>
              <a:buFont typeface="Wingdings" panose="05000000000000000000" pitchFamily="2" charset="2"/>
              <a:buChar char="§"/>
              <a:defRPr/>
            </a:pPr>
            <a:r>
              <a:rPr lang="tr-TR" sz="2800" b="1" dirty="0">
                <a:solidFill>
                  <a:schemeClr val="bg1"/>
                </a:solidFill>
                <a:cs typeface="Arial" panose="020B0604020202020204" pitchFamily="34" charset="0"/>
              </a:rPr>
              <a:t>Beyaz cevherde dejenerasyon yapar.</a:t>
            </a:r>
          </a:p>
          <a:p>
            <a:pPr marL="280988" indent="-280988" algn="l" eaLnBrk="1" hangingPunct="1">
              <a:spcBef>
                <a:spcPts val="1000"/>
              </a:spcBef>
              <a:spcAft>
                <a:spcPts val="1000"/>
              </a:spcAft>
              <a:buFont typeface="Wingdings" panose="05000000000000000000" pitchFamily="2" charset="2"/>
              <a:buChar char="§"/>
              <a:defRPr/>
            </a:pPr>
            <a:r>
              <a:rPr lang="tr-TR" sz="2800" b="1" dirty="0">
                <a:solidFill>
                  <a:schemeClr val="bg1"/>
                </a:solidFill>
                <a:cs typeface="Arial" panose="020B0604020202020204" pitchFamily="34" charset="0"/>
              </a:rPr>
              <a:t>Gri cevherde dejenerasyon yapar</a:t>
            </a:r>
          </a:p>
          <a:p>
            <a:pPr marL="280988" indent="-280988" algn="l" eaLnBrk="1" hangingPunct="1">
              <a:spcBef>
                <a:spcPts val="1000"/>
              </a:spcBef>
              <a:spcAft>
                <a:spcPts val="1000"/>
              </a:spcAft>
              <a:buFont typeface="Wingdings" panose="05000000000000000000" pitchFamily="2" charset="2"/>
              <a:buChar char="§"/>
              <a:defRPr/>
            </a:pPr>
            <a:r>
              <a:rPr lang="tr-TR" sz="2800" b="1" dirty="0" err="1" smtClean="0">
                <a:solidFill>
                  <a:schemeClr val="bg1"/>
                </a:solidFill>
                <a:cs typeface="Arial" panose="020B0604020202020204" pitchFamily="34" charset="0"/>
              </a:rPr>
              <a:t>Hipokampus</a:t>
            </a:r>
            <a:r>
              <a:rPr lang="tr-TR" sz="2800" b="1" dirty="0" smtClean="0">
                <a:solidFill>
                  <a:schemeClr val="bg1"/>
                </a:solidFill>
                <a:cs typeface="Arial" panose="020B0604020202020204" pitchFamily="34" charset="0"/>
              </a:rPr>
              <a:t> </a:t>
            </a:r>
            <a:r>
              <a:rPr lang="tr-TR" sz="2800" b="1" dirty="0">
                <a:solidFill>
                  <a:schemeClr val="bg1"/>
                </a:solidFill>
                <a:cs typeface="Arial" panose="020B0604020202020204" pitchFamily="34" charset="0"/>
              </a:rPr>
              <a:t>isimli bölgede kök hücrelerin çoğalmasını azaltarak sinir hücresi gelişimini baskılar. </a:t>
            </a:r>
          </a:p>
          <a:p>
            <a:pPr marL="280988" indent="-280988" algn="l" eaLnBrk="1" hangingPunct="1">
              <a:spcBef>
                <a:spcPts val="1000"/>
              </a:spcBef>
              <a:spcAft>
                <a:spcPts val="1000"/>
              </a:spcAft>
              <a:buFont typeface="Wingdings" panose="05000000000000000000" pitchFamily="2" charset="2"/>
              <a:buChar char="§"/>
              <a:defRPr/>
            </a:pPr>
            <a:r>
              <a:rPr lang="tr-TR" sz="2800" b="1" dirty="0">
                <a:solidFill>
                  <a:schemeClr val="bg1"/>
                </a:solidFill>
                <a:cs typeface="Arial" panose="020B0604020202020204" pitchFamily="34" charset="0"/>
              </a:rPr>
              <a:t>Yeni doğan nöronların yaşam </a:t>
            </a:r>
            <a:r>
              <a:rPr lang="tr-TR" sz="2800" b="1" dirty="0" smtClean="0">
                <a:solidFill>
                  <a:schemeClr val="bg1"/>
                </a:solidFill>
                <a:cs typeface="Arial" panose="020B0604020202020204" pitchFamily="34" charset="0"/>
              </a:rPr>
              <a:t>süresini </a:t>
            </a:r>
            <a:r>
              <a:rPr lang="tr-TR" sz="2800" b="1" dirty="0">
                <a:solidFill>
                  <a:schemeClr val="bg1"/>
                </a:solidFill>
                <a:cs typeface="Arial" panose="020B0604020202020204" pitchFamily="34" charset="0"/>
              </a:rPr>
              <a:t>kısaltır</a:t>
            </a:r>
            <a:r>
              <a:rPr lang="tr-TR" sz="2800" b="1" dirty="0" smtClean="0">
                <a:solidFill>
                  <a:schemeClr val="bg1"/>
                </a:solidFill>
                <a:cs typeface="Arial" panose="020B0604020202020204" pitchFamily="34" charset="0"/>
              </a:rPr>
              <a:t>.</a:t>
            </a:r>
            <a:endParaRPr lang="tr-TR" sz="2800" b="1" dirty="0">
              <a:solidFill>
                <a:schemeClr val="bg1"/>
              </a:solidFill>
              <a:cs typeface="Arial" panose="020B0604020202020204" pitchFamily="34" charset="0"/>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179511" y="404664"/>
            <a:ext cx="8785101" cy="523220"/>
          </a:xfrm>
          <a:prstGeom prst="rect">
            <a:avLst/>
          </a:prstGeom>
        </p:spPr>
        <p:txBody>
          <a:bodyPr wrap="square">
            <a:spAutoFit/>
          </a:bodyPr>
          <a:lstStyle/>
          <a:p>
            <a:pPr eaLnBrk="1" hangingPunct="1"/>
            <a:r>
              <a:rPr lang="tr-TR" altLang="tr-TR" sz="2800" b="1" dirty="0">
                <a:solidFill>
                  <a:schemeClr val="bg1"/>
                </a:solidFill>
                <a:latin typeface="+mn-lt"/>
                <a:ea typeface="Lucida Grande" charset="0"/>
                <a:cs typeface="Andalus" pitchFamily="18" charset="-78"/>
              </a:rPr>
              <a:t>Gençlerde Alkol Beyinde Dejenerasyona Neden Olur</a:t>
            </a:r>
          </a:p>
        </p:txBody>
      </p:sp>
    </p:spTree>
    <p:extLst>
      <p:ext uri="{BB962C8B-B14F-4D97-AF65-F5344CB8AC3E}">
        <p14:creationId xmlns:p14="http://schemas.microsoft.com/office/powerpoint/2010/main" xmlns="" val="3110973342"/>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07910" y="2537609"/>
            <a:ext cx="8694303"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3600" b="1" dirty="0" smtClean="0">
                <a:solidFill>
                  <a:schemeClr val="bg1"/>
                </a:solidFill>
                <a:latin typeface="+mn-lt"/>
                <a:ea typeface="Lucida Grande" charset="0"/>
                <a:cs typeface="Andalus" pitchFamily="18" charset="-78"/>
              </a:rPr>
              <a:t>Bağımlılığın özü; durdurmadaki </a:t>
            </a:r>
            <a:r>
              <a:rPr lang="tr-TR" altLang="tr-TR" sz="3600" b="1" dirty="0">
                <a:solidFill>
                  <a:schemeClr val="bg1"/>
                </a:solidFill>
                <a:latin typeface="+mn-lt"/>
                <a:ea typeface="Lucida Grande" charset="0"/>
                <a:cs typeface="Andalus" pitchFamily="18" charset="-78"/>
              </a:rPr>
              <a:t>y</a:t>
            </a:r>
            <a:r>
              <a:rPr lang="tr-TR" altLang="tr-TR" sz="3600" b="1" dirty="0" smtClean="0">
                <a:solidFill>
                  <a:schemeClr val="bg1"/>
                </a:solidFill>
                <a:latin typeface="+mn-lt"/>
                <a:ea typeface="Lucida Grande" charset="0"/>
                <a:cs typeface="Andalus" pitchFamily="18" charset="-78"/>
              </a:rPr>
              <a:t>etersizliktir.</a:t>
            </a:r>
          </a:p>
          <a:p>
            <a:pPr algn="ctr" eaLnBrk="1" hangingPunct="1"/>
            <a:endParaRPr lang="tr-TR" altLang="tr-TR" sz="1400" b="1" dirty="0" smtClean="0">
              <a:solidFill>
                <a:schemeClr val="bg1"/>
              </a:solidFill>
              <a:latin typeface="+mn-lt"/>
              <a:ea typeface="Lucida Grande" charset="0"/>
              <a:cs typeface="Andalus" pitchFamily="18" charset="-78"/>
            </a:endParaRPr>
          </a:p>
          <a:p>
            <a:pPr algn="ctr" eaLnBrk="1" hangingPunct="1"/>
            <a:r>
              <a:rPr lang="tr-TR" altLang="tr-TR" b="1" dirty="0" smtClean="0">
                <a:solidFill>
                  <a:schemeClr val="bg1"/>
                </a:solidFill>
                <a:latin typeface="+mn-lt"/>
                <a:ea typeface="Lucida Grande" charset="0"/>
                <a:cs typeface="Andalus" pitchFamily="18" charset="-78"/>
              </a:rPr>
              <a:t>Frensiz bir </a:t>
            </a:r>
            <a:r>
              <a:rPr lang="tr-TR" altLang="tr-TR" b="1" dirty="0">
                <a:solidFill>
                  <a:schemeClr val="bg1"/>
                </a:solidFill>
                <a:latin typeface="+mn-lt"/>
                <a:ea typeface="Lucida Grande" charset="0"/>
                <a:cs typeface="Andalus" pitchFamily="18" charset="-78"/>
              </a:rPr>
              <a:t>a</a:t>
            </a:r>
            <a:r>
              <a:rPr lang="tr-TR" altLang="tr-TR" b="1" dirty="0" smtClean="0">
                <a:solidFill>
                  <a:schemeClr val="bg1"/>
                </a:solidFill>
                <a:latin typeface="+mn-lt"/>
                <a:ea typeface="Lucida Grande" charset="0"/>
                <a:cs typeface="Andalus" pitchFamily="18" charset="-78"/>
              </a:rPr>
              <a:t>rabayı </a:t>
            </a:r>
            <a:r>
              <a:rPr lang="tr-TR" altLang="tr-TR" b="1" dirty="0" smtClean="0">
                <a:solidFill>
                  <a:schemeClr val="bg1"/>
                </a:solidFill>
                <a:latin typeface="+mn-lt"/>
                <a:ea typeface="Lucida Grande" charset="0"/>
                <a:cs typeface="Andalus" pitchFamily="18" charset="-78"/>
              </a:rPr>
              <a:t>kullanmak .</a:t>
            </a:r>
          </a:p>
          <a:p>
            <a:pPr algn="ctr" eaLnBrk="1" hangingPunct="1"/>
            <a:r>
              <a:rPr lang="tr-TR" altLang="tr-TR" b="1" dirty="0" smtClean="0">
                <a:solidFill>
                  <a:schemeClr val="bg1"/>
                </a:solidFill>
                <a:latin typeface="+mn-lt"/>
                <a:ea typeface="Lucida Grande" charset="0"/>
                <a:cs typeface="Andalus" pitchFamily="18" charset="-78"/>
              </a:rPr>
              <a:t>Frensiz bir arabayı anca sürterek durdurabiliriz, </a:t>
            </a:r>
          </a:p>
          <a:p>
            <a:pPr algn="ctr" eaLnBrk="1" hangingPunct="1"/>
            <a:r>
              <a:rPr lang="tr-TR" altLang="tr-TR" b="1" dirty="0" smtClean="0">
                <a:solidFill>
                  <a:schemeClr val="bg1"/>
                </a:solidFill>
                <a:latin typeface="+mn-lt"/>
                <a:ea typeface="Lucida Grande" charset="0"/>
                <a:cs typeface="Andalus" pitchFamily="18" charset="-78"/>
              </a:rPr>
              <a:t>madde kullanan kişiler de bu arabalara benzerler aileye-çevreye zarar verirler…..</a:t>
            </a:r>
            <a:endParaRPr lang="tr-TR" altLang="tr-TR" b="1" dirty="0" smtClean="0">
              <a:solidFill>
                <a:schemeClr val="bg1"/>
              </a:solidFill>
              <a:latin typeface="+mn-lt"/>
              <a:ea typeface="Lucida Grande" charset="0"/>
              <a:cs typeface="Andalus" pitchFamily="18" charset="-78"/>
            </a:endParaRPr>
          </a:p>
        </p:txBody>
      </p:sp>
      <p:grpSp>
        <p:nvGrpSpPr>
          <p:cNvPr id="14" name="Group 13"/>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456537874"/>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D074F17-D1D4-4330-8EF0-7FD3343D12A0}" type="slidenum">
              <a:rPr lang="tr-TR" smtClean="0">
                <a:solidFill>
                  <a:prstClr val="black">
                    <a:tint val="75000"/>
                  </a:prstClr>
                </a:solidFill>
              </a:rPr>
              <a:pPr/>
              <a:t>4</a:t>
            </a:fld>
            <a:endParaRPr lang="tr-TR">
              <a:solidFill>
                <a:prstClr val="black">
                  <a:tint val="75000"/>
                </a:prstClr>
              </a:solidFill>
            </a:endParaRPr>
          </a:p>
        </p:txBody>
      </p:sp>
      <p:pic>
        <p:nvPicPr>
          <p:cNvPr id="2050" name="Picture 2" descr="Click to enlarge image DSC_526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682" y="-102394"/>
            <a:ext cx="7144" cy="71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14 Dikdörtgen"/>
          <p:cNvSpPr>
            <a:spLocks noChangeArrowheads="1"/>
          </p:cNvSpPr>
          <p:nvPr/>
        </p:nvSpPr>
        <p:spPr bwMode="auto">
          <a:xfrm>
            <a:off x="1537499" y="1177588"/>
            <a:ext cx="19543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latin typeface="Calibri" panose="020F0502020204030204" pitchFamily="34" charset="0"/>
              </a:rPr>
              <a:t>TBM </a:t>
            </a:r>
            <a:r>
              <a:rPr lang="tr-TR" sz="2800" b="1" dirty="0" smtClean="0">
                <a:latin typeface="Calibri" panose="020F0502020204030204" pitchFamily="34" charset="0"/>
              </a:rPr>
              <a:t>Nedir?</a:t>
            </a:r>
            <a:endParaRPr lang="tr-TR" sz="2800" b="1" dirty="0">
              <a:latin typeface="Calibri" panose="020F0502020204030204" pitchFamily="34" charset="0"/>
            </a:endParaRPr>
          </a:p>
        </p:txBody>
      </p:sp>
      <p:pic>
        <p:nvPicPr>
          <p:cNvPr id="7"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1560" y="2276872"/>
            <a:ext cx="7253926" cy="331236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0985" y="278468"/>
            <a:ext cx="1449532" cy="585670"/>
          </a:xfrm>
          <a:prstGeom prst="rect">
            <a:avLst/>
          </a:prstGeom>
        </p:spPr>
      </p:pic>
      <p:pic>
        <p:nvPicPr>
          <p:cNvPr id="9" name="Resim 8"/>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66296" y="5941701"/>
            <a:ext cx="962025" cy="321469"/>
          </a:xfrm>
          <a:prstGeom prst="rect">
            <a:avLst/>
          </a:prstGeom>
          <a:noFill/>
          <a:ln>
            <a:noFill/>
          </a:ln>
        </p:spPr>
      </p:pic>
      <p:grpSp>
        <p:nvGrpSpPr>
          <p:cNvPr id="2" name="Group 9"/>
          <p:cNvGrpSpPr/>
          <p:nvPr/>
        </p:nvGrpSpPr>
        <p:grpSpPr>
          <a:xfrm>
            <a:off x="0" y="5949280"/>
            <a:ext cx="9144000" cy="759023"/>
            <a:chOff x="0" y="6107005"/>
            <a:chExt cx="9144000" cy="759023"/>
          </a:xfrm>
        </p:grpSpPr>
        <p:pic>
          <p:nvPicPr>
            <p:cNvPr id="11" name="Picture 1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2"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prstClr val="black"/>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498853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4493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Genç Beyinlerde Alkolün Etkisi Erişkinlerdekinden Farklı</a:t>
            </a:r>
          </a:p>
        </p:txBody>
      </p:sp>
      <p:sp>
        <p:nvSpPr>
          <p:cNvPr id="2" name="TextBox 1"/>
          <p:cNvSpPr txBox="1"/>
          <p:nvPr/>
        </p:nvSpPr>
        <p:spPr>
          <a:xfrm>
            <a:off x="177021" y="1340768"/>
            <a:ext cx="8787593" cy="2072362"/>
          </a:xfrm>
          <a:prstGeom prst="rect">
            <a:avLst/>
          </a:prstGeom>
          <a:noFill/>
        </p:spPr>
        <p:txBody>
          <a:bodyPr wrap="square" rtlCol="0">
            <a:spAutoFit/>
          </a:bodyPr>
          <a:lstStyle/>
          <a:p>
            <a:pPr marL="280988" indent="-280988" eaLnBrk="1" hangingPunct="1">
              <a:spcBef>
                <a:spcPts val="1000"/>
              </a:spcBef>
              <a:spcAft>
                <a:spcPts val="1000"/>
              </a:spcAft>
              <a:buFont typeface="Wingdings" panose="05000000000000000000" pitchFamily="2" charset="2"/>
              <a:buChar char="§"/>
              <a:defRPr/>
            </a:pPr>
            <a:r>
              <a:rPr lang="tr-TR" sz="2800" b="1" dirty="0">
                <a:solidFill>
                  <a:schemeClr val="bg1"/>
                </a:solidFill>
                <a:latin typeface="+mn-lt"/>
              </a:rPr>
              <a:t>Gençler alkolün negatif etkilerine daha az duyarlıdır ve bu nedenle otokontrole yönelten işaretler daha azdır. </a:t>
            </a:r>
          </a:p>
          <a:p>
            <a:pPr marL="280988" indent="-280988" eaLnBrk="1" hangingPunct="1">
              <a:spcBef>
                <a:spcPts val="1000"/>
              </a:spcBef>
              <a:spcAft>
                <a:spcPts val="1000"/>
              </a:spcAft>
              <a:buFont typeface="Wingdings" panose="05000000000000000000" pitchFamily="2" charset="2"/>
              <a:buChar char="§"/>
              <a:defRPr/>
            </a:pPr>
            <a:r>
              <a:rPr lang="tr-TR" sz="2800" b="1" dirty="0">
                <a:solidFill>
                  <a:schemeClr val="bg1"/>
                </a:solidFill>
                <a:latin typeface="+mn-lt"/>
              </a:rPr>
              <a:t>Gençler alkolün pozitif etkilerine daha fazla duyarlıdır ve bu da içme davranışını ve aşırı alkol alımını pekiştirir. </a:t>
            </a:r>
          </a:p>
        </p:txBody>
      </p:sp>
      <p:grpSp>
        <p:nvGrpSpPr>
          <p:cNvPr id="15" name="Group 14"/>
          <p:cNvGrpSpPr/>
          <p:nvPr/>
        </p:nvGrpSpPr>
        <p:grpSpPr>
          <a:xfrm>
            <a:off x="0" y="6107005"/>
            <a:ext cx="9144000" cy="759023"/>
            <a:chOff x="0" y="6107005"/>
            <a:chExt cx="9144000" cy="759023"/>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539342215"/>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08798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Gençlerde </a:t>
            </a:r>
            <a:r>
              <a:rPr lang="tr-TR" sz="2800" b="1" dirty="0" smtClean="0">
                <a:solidFill>
                  <a:schemeClr val="bg1"/>
                </a:solidFill>
                <a:latin typeface="Calibri" panose="020F0502020204030204" pitchFamily="34" charset="0"/>
              </a:rPr>
              <a:t>Alkolün Negatif Etkilerine Düşük Duyarlılık</a:t>
            </a:r>
            <a:endParaRPr lang="tr-TR" sz="2800" b="1" dirty="0">
              <a:solidFill>
                <a:schemeClr val="bg1"/>
              </a:solidFill>
              <a:latin typeface="Calibri" panose="020F0502020204030204" pitchFamily="34" charset="0"/>
            </a:endParaRPr>
          </a:p>
        </p:txBody>
      </p:sp>
      <p:sp>
        <p:nvSpPr>
          <p:cNvPr id="2" name="TextBox 1"/>
          <p:cNvSpPr txBox="1"/>
          <p:nvPr/>
        </p:nvSpPr>
        <p:spPr>
          <a:xfrm>
            <a:off x="177021" y="1340768"/>
            <a:ext cx="8787593" cy="3190617"/>
          </a:xfrm>
          <a:prstGeom prst="rect">
            <a:avLst/>
          </a:prstGeom>
          <a:noFill/>
        </p:spPr>
        <p:txBody>
          <a:bodyPr wrap="square" rtlCol="0">
            <a:spAutoFit/>
          </a:bodyPr>
          <a:lstStyle/>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Gençlerde alkolün uyuklama ve motor koordinasyon bozukluğu gibi sarhoşluk belirtilerine duyarlılık </a:t>
            </a:r>
            <a:r>
              <a:rPr lang="tr-TR" sz="2800" b="1" dirty="0" smtClean="0">
                <a:solidFill>
                  <a:schemeClr val="bg1"/>
                </a:solidFill>
                <a:latin typeface="+mn-lt"/>
              </a:rPr>
              <a:t>azdır.</a:t>
            </a:r>
            <a:endParaRPr lang="tr-TR" sz="14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Gençlerde alkole bağlı akşamdan kalmışlık belirtileri daha </a:t>
            </a:r>
            <a:r>
              <a:rPr lang="tr-TR" sz="2800" b="1" dirty="0" smtClean="0">
                <a:solidFill>
                  <a:schemeClr val="bg1"/>
                </a:solidFill>
                <a:latin typeface="+mn-lt"/>
              </a:rPr>
              <a:t>azdır. </a:t>
            </a:r>
            <a:endParaRPr lang="tr-TR" sz="1400" b="1" dirty="0">
              <a:solidFill>
                <a:schemeClr val="bg1"/>
              </a:solidFill>
              <a:latin typeface="+mn-lt"/>
            </a:endParaRPr>
          </a:p>
          <a:p>
            <a:pPr marL="280988" indent="-280988" eaLnBrk="1" hangingPunct="1">
              <a:spcBef>
                <a:spcPts val="1000"/>
              </a:spcBef>
              <a:spcAft>
                <a:spcPts val="1000"/>
              </a:spcAft>
              <a:buFont typeface="Wingdings" panose="05000000000000000000" pitchFamily="2" charset="2"/>
              <a:buChar char="§"/>
            </a:pPr>
            <a:r>
              <a:rPr lang="tr-TR" sz="2800" b="1" dirty="0">
                <a:solidFill>
                  <a:schemeClr val="bg1"/>
                </a:solidFill>
                <a:latin typeface="+mn-lt"/>
              </a:rPr>
              <a:t>Gençlerde alkol </a:t>
            </a:r>
            <a:r>
              <a:rPr lang="tr-TR" sz="2800" b="1" dirty="0" smtClean="0">
                <a:solidFill>
                  <a:schemeClr val="bg1"/>
                </a:solidFill>
                <a:latin typeface="+mn-lt"/>
              </a:rPr>
              <a:t>alınmasına bağlı </a:t>
            </a:r>
            <a:r>
              <a:rPr lang="tr-TR" sz="2800" b="1" dirty="0">
                <a:solidFill>
                  <a:schemeClr val="bg1"/>
                </a:solidFill>
                <a:latin typeface="+mn-lt"/>
              </a:rPr>
              <a:t>depresyon ve anksiyete daha </a:t>
            </a:r>
            <a:r>
              <a:rPr lang="tr-TR" sz="2800" b="1" dirty="0" smtClean="0">
                <a:solidFill>
                  <a:schemeClr val="bg1"/>
                </a:solidFill>
                <a:latin typeface="+mn-lt"/>
              </a:rPr>
              <a:t>azdır.</a:t>
            </a:r>
            <a:endParaRPr lang="tr-TR" sz="28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251393253"/>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124744"/>
            <a:ext cx="4032448" cy="3335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Geveleyerek konuşma </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Uyku hâli </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Kusma </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İshal</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Mide rahatsızlığı</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Alkol Kullanımının Kısa Vadeli Zararları</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14 Dikdörtgen"/>
          <p:cNvSpPr>
            <a:spLocks noChangeArrowheads="1"/>
          </p:cNvSpPr>
          <p:nvPr/>
        </p:nvSpPr>
        <p:spPr bwMode="auto">
          <a:xfrm>
            <a:off x="4283968" y="1124744"/>
            <a:ext cx="4680645" cy="3335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Solunum güçlüğü</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Görme ve işitmede bozukluk</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Muhakeme gücü zayıflığı</a:t>
            </a:r>
          </a:p>
        </p:txBody>
      </p:sp>
    </p:spTree>
    <p:extLst>
      <p:ext uri="{BB962C8B-B14F-4D97-AF65-F5344CB8AC3E}">
        <p14:creationId xmlns:p14="http://schemas.microsoft.com/office/powerpoint/2010/main" xmlns="" val="1590456227"/>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029850"/>
            <a:ext cx="8748464" cy="4127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Algı ve vücut koordinasyonunda zayıflama</a:t>
            </a:r>
          </a:p>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Bilinç kaybı</a:t>
            </a:r>
          </a:p>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Kansızlık (alyuvar azalması)</a:t>
            </a:r>
          </a:p>
          <a:p>
            <a:pPr marL="457200" indent="-457200"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Koma</a:t>
            </a:r>
          </a:p>
          <a:p>
            <a:pPr marL="457200" indent="-457200"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Hafıza kayıpları (Alkollüyken kişinin neler olup bittiğinden haberinin olmadığı durumlar</a:t>
            </a:r>
            <a:r>
              <a:rPr lang="tr-TR" altLang="tr-TR" sz="2800" b="1" dirty="0" smtClean="0">
                <a:solidFill>
                  <a:schemeClr val="bg1"/>
                </a:solidFill>
                <a:latin typeface="+mn-lt"/>
                <a:ea typeface="Lucida Grande" charset="0"/>
                <a:cs typeface="Andalus" pitchFamily="18" charset="-78"/>
              </a:rPr>
              <a:t>)</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6984776" cy="523220"/>
          </a:xfrm>
          <a:prstGeom prst="rect">
            <a:avLst/>
          </a:prstGeom>
        </p:spPr>
        <p:txBody>
          <a:bodyPr wrap="square">
            <a:spAutoFit/>
          </a:bodyPr>
          <a:lstStyle/>
          <a:p>
            <a:pPr eaLnBrk="1" hangingPunct="1"/>
            <a:r>
              <a:rPr lang="tr-TR" altLang="tr-TR" sz="2800" b="1" dirty="0" smtClean="0">
                <a:solidFill>
                  <a:schemeClr val="bg1"/>
                </a:solidFill>
                <a:latin typeface="+mn-lt"/>
                <a:ea typeface="Lucida Grande" charset="0"/>
                <a:cs typeface="Andalus" pitchFamily="18" charset="-78"/>
              </a:rPr>
              <a:t>Alkol Kullanımının Kısa Vadeli Zararları</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987610842"/>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061447"/>
            <a:ext cx="8748464" cy="5103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Trafik kazası, yanıklar ve </a:t>
            </a:r>
            <a:r>
              <a:rPr lang="tr-TR" altLang="tr-TR" sz="2800" b="1" dirty="0" smtClean="0">
                <a:solidFill>
                  <a:schemeClr val="bg1"/>
                </a:solidFill>
                <a:latin typeface="+mn-lt"/>
                <a:ea typeface="Lucida Grande" charset="0"/>
                <a:cs typeface="Andalus" pitchFamily="18" charset="-78"/>
              </a:rPr>
              <a:t>boğulmalar </a:t>
            </a:r>
            <a:endParaRPr lang="tr-TR" altLang="tr-TR" sz="2800" b="1" dirty="0">
              <a:solidFill>
                <a:schemeClr val="bg1"/>
              </a:solidFill>
              <a:latin typeface="+mn-lt"/>
              <a:ea typeface="Lucida Grande" charset="0"/>
              <a:cs typeface="Andalus" pitchFamily="18" charset="-78"/>
            </a:endParaRP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Ateşli </a:t>
            </a:r>
            <a:r>
              <a:rPr lang="tr-TR" altLang="tr-TR" sz="2800" b="1" dirty="0">
                <a:solidFill>
                  <a:schemeClr val="bg1"/>
                </a:solidFill>
                <a:latin typeface="+mn-lt"/>
                <a:ea typeface="Lucida Grande" charset="0"/>
                <a:cs typeface="Andalus" pitchFamily="18" charset="-78"/>
              </a:rPr>
              <a:t>silahla yaralanma, cinsel saldırı, aile içi şiddete maruz </a:t>
            </a:r>
            <a:r>
              <a:rPr lang="tr-TR" altLang="tr-TR" sz="2800" b="1" dirty="0" smtClean="0">
                <a:solidFill>
                  <a:schemeClr val="bg1"/>
                </a:solidFill>
                <a:latin typeface="+mn-lt"/>
                <a:ea typeface="Lucida Grande" charset="0"/>
                <a:cs typeface="Andalus" pitchFamily="18" charset="-78"/>
              </a:rPr>
              <a:t>kalmak</a:t>
            </a:r>
            <a:endParaRPr lang="tr-TR" altLang="tr-TR" sz="2800" b="1" dirty="0">
              <a:solidFill>
                <a:schemeClr val="bg1"/>
              </a:solidFill>
              <a:latin typeface="+mn-lt"/>
              <a:ea typeface="Lucida Grande" charset="0"/>
              <a:cs typeface="Andalus" pitchFamily="18" charset="-78"/>
            </a:endParaRP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İş </a:t>
            </a:r>
            <a:r>
              <a:rPr lang="tr-TR" altLang="tr-TR" sz="2800" b="1" dirty="0">
                <a:solidFill>
                  <a:schemeClr val="bg1"/>
                </a:solidFill>
                <a:latin typeface="+mn-lt"/>
                <a:ea typeface="Lucida Grande" charset="0"/>
                <a:cs typeface="Andalus" pitchFamily="18" charset="-78"/>
              </a:rPr>
              <a:t>kazalarında artış, </a:t>
            </a:r>
            <a:r>
              <a:rPr lang="tr-TR" altLang="tr-TR" sz="2800" b="1" dirty="0" smtClean="0">
                <a:solidFill>
                  <a:schemeClr val="bg1"/>
                </a:solidFill>
                <a:latin typeface="+mn-lt"/>
                <a:ea typeface="Lucida Grande" charset="0"/>
                <a:cs typeface="Andalus" pitchFamily="18" charset="-78"/>
              </a:rPr>
              <a:t>verimlilik azalması</a:t>
            </a:r>
            <a:endParaRPr lang="tr-TR" altLang="tr-TR" sz="2800" b="1" dirty="0">
              <a:solidFill>
                <a:schemeClr val="bg1"/>
              </a:solidFill>
              <a:latin typeface="+mn-lt"/>
              <a:ea typeface="Lucida Grande" charset="0"/>
              <a:cs typeface="Andalus" pitchFamily="18" charset="-78"/>
            </a:endParaRP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Aile </a:t>
            </a:r>
            <a:r>
              <a:rPr lang="tr-TR" altLang="tr-TR" sz="2800" b="1" dirty="0">
                <a:solidFill>
                  <a:schemeClr val="bg1"/>
                </a:solidFill>
                <a:latin typeface="+mn-lt"/>
                <a:ea typeface="Lucida Grande" charset="0"/>
                <a:cs typeface="Andalus" pitchFamily="18" charset="-78"/>
              </a:rPr>
              <a:t>içinde artan problemler, ilişkilerin </a:t>
            </a:r>
            <a:r>
              <a:rPr lang="tr-TR" altLang="tr-TR" sz="2800" b="1" dirty="0" smtClean="0">
                <a:solidFill>
                  <a:schemeClr val="bg1"/>
                </a:solidFill>
                <a:latin typeface="+mn-lt"/>
                <a:ea typeface="Lucida Grande" charset="0"/>
                <a:cs typeface="Andalus" pitchFamily="18" charset="-78"/>
              </a:rPr>
              <a:t>zayıflaması</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8136904" cy="523220"/>
          </a:xfrm>
          <a:prstGeom prst="rect">
            <a:avLst/>
          </a:prstGeom>
        </p:spPr>
        <p:txBody>
          <a:bodyPr wrap="square">
            <a:spAutoFit/>
          </a:bodyPr>
          <a:lstStyle/>
          <a:p>
            <a:pPr eaLnBrk="1" hangingPunct="1"/>
            <a:r>
              <a:rPr lang="tr-TR" altLang="tr-TR" sz="2800" b="1" dirty="0">
                <a:solidFill>
                  <a:schemeClr val="bg1"/>
                </a:solidFill>
                <a:latin typeface="+mn-lt"/>
                <a:ea typeface="Lucida Grande" charset="0"/>
                <a:cs typeface="Andalus" pitchFamily="18" charset="-78"/>
              </a:rPr>
              <a:t>Alkol Kullanımının </a:t>
            </a:r>
            <a:r>
              <a:rPr lang="tr-TR" altLang="tr-TR" sz="2800" b="1" dirty="0" smtClean="0">
                <a:solidFill>
                  <a:schemeClr val="bg1"/>
                </a:solidFill>
                <a:latin typeface="+mn-lt"/>
                <a:ea typeface="Lucida Grande" charset="0"/>
                <a:cs typeface="Andalus" pitchFamily="18" charset="-78"/>
              </a:rPr>
              <a:t>Uzun </a:t>
            </a:r>
            <a:r>
              <a:rPr lang="tr-TR" altLang="tr-TR" sz="2800" b="1" dirty="0">
                <a:solidFill>
                  <a:schemeClr val="bg1"/>
                </a:solidFill>
                <a:latin typeface="+mn-lt"/>
                <a:ea typeface="Lucida Grande" charset="0"/>
                <a:cs typeface="Andalus" pitchFamily="18" charset="-78"/>
              </a:rPr>
              <a:t>Vadeli </a:t>
            </a:r>
            <a:r>
              <a:rPr lang="tr-TR" altLang="tr-TR" sz="2800" b="1" dirty="0" smtClean="0">
                <a:solidFill>
                  <a:schemeClr val="bg1"/>
                </a:solidFill>
                <a:latin typeface="+mn-lt"/>
                <a:ea typeface="Lucida Grande" charset="0"/>
                <a:cs typeface="Andalus" pitchFamily="18" charset="-78"/>
              </a:rPr>
              <a:t>Zararları</a:t>
            </a:r>
            <a:endParaRPr lang="tr-TR" altLang="tr-TR" sz="2800" b="1" dirty="0">
              <a:solidFill>
                <a:schemeClr val="bg1"/>
              </a:solidFill>
              <a:latin typeface="+mn-lt"/>
              <a:ea typeface="Lucida Grande" charset="0"/>
              <a:cs typeface="Andalus" pitchFamily="18" charset="-78"/>
            </a:endParaRP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(1/3)</a:t>
            </a:r>
          </a:p>
        </p:txBody>
      </p:sp>
    </p:spTree>
    <p:extLst>
      <p:ext uri="{BB962C8B-B14F-4D97-AF65-F5344CB8AC3E}">
        <p14:creationId xmlns:p14="http://schemas.microsoft.com/office/powerpoint/2010/main" xmlns="" val="1590456227"/>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061447"/>
            <a:ext cx="8748464" cy="5103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Alkol zehirlenmesi</a:t>
            </a:r>
            <a:endParaRPr lang="tr-TR" altLang="tr-TR" sz="2800" b="1" dirty="0">
              <a:solidFill>
                <a:schemeClr val="bg1"/>
              </a:solidFill>
              <a:latin typeface="+mn-lt"/>
              <a:ea typeface="Lucida Grande" charset="0"/>
              <a:cs typeface="Andalus" pitchFamily="18" charset="-78"/>
            </a:endParaRP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Karaciğer hastalıkları</a:t>
            </a: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Sinir </a:t>
            </a:r>
            <a:r>
              <a:rPr lang="tr-TR" altLang="tr-TR" sz="2800" b="1" dirty="0">
                <a:solidFill>
                  <a:schemeClr val="bg1"/>
                </a:solidFill>
                <a:latin typeface="+mn-lt"/>
                <a:ea typeface="Lucida Grande" charset="0"/>
                <a:cs typeface="Andalus" pitchFamily="18" charset="-78"/>
              </a:rPr>
              <a:t>sistemi </a:t>
            </a:r>
            <a:r>
              <a:rPr lang="tr-TR" altLang="tr-TR" sz="2800" b="1" dirty="0" smtClean="0">
                <a:solidFill>
                  <a:schemeClr val="bg1"/>
                </a:solidFill>
                <a:latin typeface="+mn-lt"/>
                <a:ea typeface="Lucida Grande" charset="0"/>
                <a:cs typeface="Andalus" pitchFamily="18" charset="-78"/>
              </a:rPr>
              <a:t>hastalıkları</a:t>
            </a:r>
            <a:endParaRPr lang="tr-TR" altLang="tr-TR" sz="2800" b="1" dirty="0">
              <a:solidFill>
                <a:schemeClr val="bg1"/>
              </a:solidFill>
              <a:latin typeface="+mn-lt"/>
              <a:ea typeface="Lucida Grande" charset="0"/>
              <a:cs typeface="Andalus" pitchFamily="18" charset="-78"/>
            </a:endParaRPr>
          </a:p>
          <a:p>
            <a:pPr eaLnBrk="1" hangingPunct="1">
              <a:spcBef>
                <a:spcPts val="1000"/>
              </a:spcBef>
              <a:spcAft>
                <a:spcPts val="1000"/>
              </a:spcAft>
              <a:buFont typeface="Wingdings" panose="05000000000000000000" pitchFamily="2" charset="2"/>
              <a:buChar char="§"/>
            </a:pPr>
            <a:r>
              <a:rPr lang="tr-TR" altLang="tr-TR" sz="2800" b="1" dirty="0" smtClean="0">
                <a:solidFill>
                  <a:schemeClr val="bg1"/>
                </a:solidFill>
                <a:latin typeface="+mn-lt"/>
                <a:ea typeface="Lucida Grande" charset="0"/>
                <a:cs typeface="Andalus" pitchFamily="18" charset="-78"/>
              </a:rPr>
              <a:t>Cinsel sorunlar</a:t>
            </a:r>
            <a:endParaRPr lang="tr-TR" altLang="tr-TR" sz="2800" b="1" dirty="0">
              <a:solidFill>
                <a:schemeClr val="bg1"/>
              </a:solidFill>
              <a:latin typeface="+mn-lt"/>
              <a:ea typeface="Lucida Grande" charset="0"/>
              <a:cs typeface="Andalus" pitchFamily="18" charset="-78"/>
            </a:endParaRP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8136904" cy="523220"/>
          </a:xfrm>
          <a:prstGeom prst="rect">
            <a:avLst/>
          </a:prstGeom>
        </p:spPr>
        <p:txBody>
          <a:bodyPr wrap="square">
            <a:spAutoFit/>
          </a:bodyPr>
          <a:lstStyle/>
          <a:p>
            <a:pPr eaLnBrk="1" hangingPunct="1"/>
            <a:r>
              <a:rPr lang="tr-TR" altLang="tr-TR" sz="2800" b="1" dirty="0">
                <a:solidFill>
                  <a:schemeClr val="bg1"/>
                </a:solidFill>
                <a:latin typeface="+mn-lt"/>
                <a:ea typeface="Lucida Grande" charset="0"/>
                <a:cs typeface="Andalus" pitchFamily="18" charset="-78"/>
              </a:rPr>
              <a:t>Alkol Kullanımının </a:t>
            </a:r>
            <a:r>
              <a:rPr lang="tr-TR" altLang="tr-TR" sz="2800" b="1" dirty="0" smtClean="0">
                <a:solidFill>
                  <a:schemeClr val="bg1"/>
                </a:solidFill>
                <a:latin typeface="+mn-lt"/>
                <a:ea typeface="Lucida Grande" charset="0"/>
                <a:cs typeface="Andalus" pitchFamily="18" charset="-78"/>
              </a:rPr>
              <a:t>Uzun </a:t>
            </a:r>
            <a:r>
              <a:rPr lang="tr-TR" altLang="tr-TR" sz="2800" b="1" dirty="0">
                <a:solidFill>
                  <a:schemeClr val="bg1"/>
                </a:solidFill>
                <a:latin typeface="+mn-lt"/>
                <a:ea typeface="Lucida Grande" charset="0"/>
                <a:cs typeface="Andalus" pitchFamily="18" charset="-78"/>
              </a:rPr>
              <a:t>Vadeli </a:t>
            </a:r>
            <a:r>
              <a:rPr lang="tr-TR" altLang="tr-TR" sz="2800" b="1" dirty="0" smtClean="0">
                <a:solidFill>
                  <a:schemeClr val="bg1"/>
                </a:solidFill>
                <a:latin typeface="+mn-lt"/>
                <a:ea typeface="Lucida Grande" charset="0"/>
                <a:cs typeface="Andalus" pitchFamily="18" charset="-78"/>
              </a:rPr>
              <a:t>Zararları</a:t>
            </a:r>
            <a:endParaRPr lang="tr-TR" altLang="tr-TR" sz="2800" b="1" dirty="0">
              <a:solidFill>
                <a:schemeClr val="bg1"/>
              </a:solidFill>
              <a:latin typeface="+mn-lt"/>
              <a:ea typeface="Lucida Grande" charset="0"/>
              <a:cs typeface="Andalus" pitchFamily="18" charset="-78"/>
            </a:endParaRP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(2/3)</a:t>
            </a:r>
          </a:p>
        </p:txBody>
      </p:sp>
    </p:spTree>
    <p:extLst>
      <p:ext uri="{BB962C8B-B14F-4D97-AF65-F5344CB8AC3E}">
        <p14:creationId xmlns:p14="http://schemas.microsoft.com/office/powerpoint/2010/main" xmlns="" val="1894115173"/>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251520" y="1061447"/>
            <a:ext cx="8748464" cy="5103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Yüksek tansiyon, felç ve diğer kalp rahatsızlıkları</a:t>
            </a:r>
          </a:p>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Beyinde kalıcı hasarlar</a:t>
            </a:r>
          </a:p>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B1 vitamini eksikliğine bağlı hafıza kaybı, duygusuzluk, çevrede olup bitene kayıtsızlık</a:t>
            </a:r>
          </a:p>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Ülser ve gastrit (mide duvarının zarar görmesi)</a:t>
            </a:r>
          </a:p>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Yetersiz beslenme</a:t>
            </a:r>
          </a:p>
          <a:p>
            <a:pPr eaLnBrk="1" hangingPunct="1">
              <a:spcBef>
                <a:spcPts val="1000"/>
              </a:spcBef>
              <a:spcAft>
                <a:spcPts val="1000"/>
              </a:spcAft>
              <a:buFont typeface="Wingdings" panose="05000000000000000000" pitchFamily="2" charset="2"/>
              <a:buChar char="§"/>
            </a:pPr>
            <a:r>
              <a:rPr lang="tr-TR" altLang="tr-TR" sz="2800" b="1" dirty="0">
                <a:solidFill>
                  <a:schemeClr val="bg1"/>
                </a:solidFill>
                <a:latin typeface="+mn-lt"/>
                <a:ea typeface="Lucida Grande" charset="0"/>
                <a:cs typeface="Andalus" pitchFamily="18" charset="-78"/>
              </a:rPr>
              <a:t>Ağız ve gırtlak kanseri</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79512" y="404664"/>
            <a:ext cx="8136904" cy="523220"/>
          </a:xfrm>
          <a:prstGeom prst="rect">
            <a:avLst/>
          </a:prstGeom>
        </p:spPr>
        <p:txBody>
          <a:bodyPr wrap="square">
            <a:spAutoFit/>
          </a:bodyPr>
          <a:lstStyle/>
          <a:p>
            <a:pPr eaLnBrk="1" hangingPunct="1"/>
            <a:r>
              <a:rPr lang="tr-TR" altLang="tr-TR" sz="2800" b="1" dirty="0">
                <a:solidFill>
                  <a:schemeClr val="bg1"/>
                </a:solidFill>
                <a:latin typeface="+mn-lt"/>
                <a:ea typeface="Lucida Grande" charset="0"/>
                <a:cs typeface="Andalus" pitchFamily="18" charset="-78"/>
              </a:rPr>
              <a:t>Alkol Kullanımının </a:t>
            </a:r>
            <a:r>
              <a:rPr lang="tr-TR" altLang="tr-TR" sz="2800" b="1" dirty="0" smtClean="0">
                <a:solidFill>
                  <a:schemeClr val="bg1"/>
                </a:solidFill>
                <a:latin typeface="+mn-lt"/>
                <a:ea typeface="Lucida Grande" charset="0"/>
                <a:cs typeface="Andalus" pitchFamily="18" charset="-78"/>
              </a:rPr>
              <a:t>Uzun </a:t>
            </a:r>
            <a:r>
              <a:rPr lang="tr-TR" altLang="tr-TR" sz="2800" b="1" dirty="0">
                <a:solidFill>
                  <a:schemeClr val="bg1"/>
                </a:solidFill>
                <a:latin typeface="+mn-lt"/>
                <a:ea typeface="Lucida Grande" charset="0"/>
                <a:cs typeface="Andalus" pitchFamily="18" charset="-78"/>
              </a:rPr>
              <a:t>Vadeli </a:t>
            </a:r>
            <a:r>
              <a:rPr lang="tr-TR" altLang="tr-TR" sz="2800" b="1" dirty="0" smtClean="0">
                <a:solidFill>
                  <a:schemeClr val="bg1"/>
                </a:solidFill>
                <a:latin typeface="+mn-lt"/>
                <a:ea typeface="Lucida Grande" charset="0"/>
                <a:cs typeface="Andalus" pitchFamily="18" charset="-78"/>
              </a:rPr>
              <a:t>Zararları</a:t>
            </a:r>
            <a:endParaRPr lang="tr-TR" altLang="tr-TR" sz="2800" b="1" dirty="0">
              <a:solidFill>
                <a:schemeClr val="bg1"/>
              </a:solidFill>
              <a:latin typeface="+mn-lt"/>
              <a:ea typeface="Lucida Grande" charset="0"/>
              <a:cs typeface="Andalus" pitchFamily="18" charset="-78"/>
            </a:endParaRP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(3/3)</a:t>
            </a:r>
          </a:p>
        </p:txBody>
      </p:sp>
    </p:spTree>
    <p:extLst>
      <p:ext uri="{BB962C8B-B14F-4D97-AF65-F5344CB8AC3E}">
        <p14:creationId xmlns:p14="http://schemas.microsoft.com/office/powerpoint/2010/main" xmlns="" val="1968815212"/>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1008112" y="1044352"/>
            <a:ext cx="8748464"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2">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Yemek borusu kanseri</a:t>
            </a:r>
          </a:p>
          <a:p>
            <a:pPr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Karaciğer kanseri </a:t>
            </a:r>
          </a:p>
          <a:p>
            <a:pPr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Karaciğer sirozu</a:t>
            </a:r>
          </a:p>
          <a:p>
            <a:pPr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Cinayet</a:t>
            </a:r>
          </a:p>
          <a:p>
            <a:pPr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Epilepsi</a:t>
            </a:r>
          </a:p>
          <a:p>
            <a:pPr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Trafik kazaları</a:t>
            </a:r>
            <a:endParaRPr lang="tr-TR" altLang="tr-TR" sz="1400" b="1" dirty="0" smtClean="0">
              <a:solidFill>
                <a:schemeClr val="bg1"/>
              </a:solidFill>
              <a:latin typeface="+mn-lt"/>
              <a:ea typeface="Lucida Grande" charset="0"/>
              <a:cs typeface="Andalus" pitchFamily="18" charset="-78"/>
            </a:endParaRP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2" name="Sağ Ayraç 1"/>
          <p:cNvSpPr/>
          <p:nvPr/>
        </p:nvSpPr>
        <p:spPr>
          <a:xfrm rot="5400000">
            <a:off x="4140460" y="-215788"/>
            <a:ext cx="360040" cy="6336704"/>
          </a:xfrm>
          <a:prstGeom prst="rightBrace">
            <a:avLst>
              <a:gd name="adj1" fmla="val 462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14 Dikdörtgen"/>
          <p:cNvSpPr>
            <a:spLocks noChangeArrowheads="1"/>
          </p:cNvSpPr>
          <p:nvPr/>
        </p:nvSpPr>
        <p:spPr bwMode="auto">
          <a:xfrm>
            <a:off x="1152128" y="3140968"/>
            <a:ext cx="6336704"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eaLnBrk="1" hangingPunct="1">
              <a:lnSpc>
                <a:spcPct val="150000"/>
              </a:lnSpc>
            </a:pPr>
            <a:r>
              <a:rPr lang="tr-TR" altLang="tr-TR" sz="5400" b="1" dirty="0" smtClean="0">
                <a:solidFill>
                  <a:schemeClr val="bg1"/>
                </a:solidFill>
                <a:latin typeface="+mn-lt"/>
                <a:ea typeface="Lucida Grande" charset="0"/>
                <a:cs typeface="Andalus" pitchFamily="18" charset="-78"/>
              </a:rPr>
              <a:t>% 20 – 30 etki</a:t>
            </a:r>
          </a:p>
        </p:txBody>
      </p:sp>
      <p:sp>
        <p:nvSpPr>
          <p:cNvPr id="12" name="14 Dikdörtgen"/>
          <p:cNvSpPr>
            <a:spLocks noChangeArrowheads="1"/>
          </p:cNvSpPr>
          <p:nvPr/>
        </p:nvSpPr>
        <p:spPr bwMode="auto">
          <a:xfrm>
            <a:off x="504056" y="4653136"/>
            <a:ext cx="8460432"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2">
            <a:no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Gırtlak kanseri </a:t>
            </a:r>
            <a:r>
              <a:rPr lang="tr-TR" altLang="tr-TR" sz="2400" b="1" dirty="0">
                <a:solidFill>
                  <a:schemeClr val="bg1"/>
                </a:solidFill>
                <a:latin typeface="+mn-lt"/>
                <a:ea typeface="Lucida Grande" charset="0"/>
                <a:cs typeface="Andalus" pitchFamily="18" charset="-78"/>
              </a:rPr>
              <a:t>r</a:t>
            </a:r>
            <a:r>
              <a:rPr lang="tr-TR" altLang="tr-TR" sz="2400" b="1" dirty="0" smtClean="0">
                <a:solidFill>
                  <a:schemeClr val="bg1"/>
                </a:solidFill>
                <a:latin typeface="+mn-lt"/>
                <a:ea typeface="Lucida Grande" charset="0"/>
                <a:cs typeface="Andalus" pitchFamily="18" charset="-78"/>
              </a:rPr>
              <a:t>iski % 700</a:t>
            </a:r>
          </a:p>
          <a:p>
            <a:pPr marL="342900" indent="-342900"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Kolon kanseri </a:t>
            </a:r>
            <a:r>
              <a:rPr lang="tr-TR" altLang="tr-TR" sz="2400" b="1" dirty="0">
                <a:solidFill>
                  <a:schemeClr val="bg1"/>
                </a:solidFill>
                <a:latin typeface="+mn-lt"/>
                <a:ea typeface="Lucida Grande" charset="0"/>
                <a:cs typeface="Andalus" pitchFamily="18" charset="-78"/>
              </a:rPr>
              <a:t>r</a:t>
            </a:r>
            <a:r>
              <a:rPr lang="tr-TR" altLang="tr-TR" sz="2400" b="1" dirty="0" smtClean="0">
                <a:solidFill>
                  <a:schemeClr val="bg1"/>
                </a:solidFill>
                <a:latin typeface="+mn-lt"/>
                <a:ea typeface="Lucida Grande" charset="0"/>
                <a:cs typeface="Andalus" pitchFamily="18" charset="-78"/>
              </a:rPr>
              <a:t>iski % 80</a:t>
            </a:r>
          </a:p>
          <a:p>
            <a:pPr marL="342900" indent="-342900"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Akciğer kanseri </a:t>
            </a:r>
            <a:r>
              <a:rPr lang="tr-TR" altLang="tr-TR" sz="2400" b="1" dirty="0">
                <a:solidFill>
                  <a:schemeClr val="bg1"/>
                </a:solidFill>
                <a:latin typeface="+mn-lt"/>
                <a:ea typeface="Lucida Grande" charset="0"/>
                <a:cs typeface="Andalus" pitchFamily="18" charset="-78"/>
              </a:rPr>
              <a:t>r</a:t>
            </a:r>
            <a:r>
              <a:rPr lang="tr-TR" altLang="tr-TR" sz="2400" b="1" dirty="0" smtClean="0">
                <a:solidFill>
                  <a:schemeClr val="bg1"/>
                </a:solidFill>
                <a:latin typeface="+mn-lt"/>
                <a:ea typeface="Lucida Grande" charset="0"/>
                <a:cs typeface="Andalus" pitchFamily="18" charset="-78"/>
              </a:rPr>
              <a:t>iski % 50</a:t>
            </a:r>
          </a:p>
          <a:p>
            <a:pPr marL="342900" indent="-342900" eaLnBrk="1" hangingPunct="1">
              <a:spcBef>
                <a:spcPts val="1000"/>
              </a:spcBef>
              <a:spcAft>
                <a:spcPts val="1000"/>
              </a:spcAft>
              <a:buFont typeface="Wingdings" panose="05000000000000000000" pitchFamily="2" charset="2"/>
              <a:buChar char="§"/>
            </a:pPr>
            <a:r>
              <a:rPr lang="tr-TR" altLang="tr-TR" sz="2400" b="1" dirty="0" smtClean="0">
                <a:solidFill>
                  <a:schemeClr val="bg1"/>
                </a:solidFill>
                <a:latin typeface="+mn-lt"/>
                <a:ea typeface="Lucida Grande" charset="0"/>
                <a:cs typeface="Andalus" pitchFamily="18" charset="-78"/>
              </a:rPr>
              <a:t>Yüksek tansiyon </a:t>
            </a:r>
            <a:r>
              <a:rPr lang="tr-TR" altLang="tr-TR" sz="2400" b="1" dirty="0">
                <a:solidFill>
                  <a:schemeClr val="bg1"/>
                </a:solidFill>
                <a:latin typeface="+mn-lt"/>
                <a:ea typeface="Lucida Grande" charset="0"/>
                <a:cs typeface="Andalus" pitchFamily="18" charset="-78"/>
              </a:rPr>
              <a:t>r</a:t>
            </a:r>
            <a:r>
              <a:rPr lang="tr-TR" altLang="tr-TR" sz="2400" b="1" dirty="0" smtClean="0">
                <a:solidFill>
                  <a:schemeClr val="bg1"/>
                </a:solidFill>
                <a:latin typeface="+mn-lt"/>
                <a:ea typeface="Lucida Grande" charset="0"/>
                <a:cs typeface="Andalus" pitchFamily="18" charset="-78"/>
              </a:rPr>
              <a:t>iski % 100</a:t>
            </a:r>
            <a:endParaRPr lang="tr-TR" altLang="tr-TR" sz="1400" b="1" dirty="0" smtClean="0">
              <a:solidFill>
                <a:schemeClr val="bg1"/>
              </a:solidFill>
              <a:latin typeface="+mn-lt"/>
              <a:ea typeface="Lucida Grande" charset="0"/>
              <a:cs typeface="Andalus" pitchFamily="18" charset="-78"/>
            </a:endParaRPr>
          </a:p>
        </p:txBody>
      </p:sp>
      <p:cxnSp>
        <p:nvCxnSpPr>
          <p:cNvPr id="13"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9 Dikdörtgen"/>
          <p:cNvSpPr/>
          <p:nvPr/>
        </p:nvSpPr>
        <p:spPr>
          <a:xfrm>
            <a:off x="179512" y="404664"/>
            <a:ext cx="8136904" cy="523220"/>
          </a:xfrm>
          <a:prstGeom prst="rect">
            <a:avLst/>
          </a:prstGeom>
        </p:spPr>
        <p:txBody>
          <a:bodyPr wrap="square">
            <a:spAutoFit/>
          </a:bodyPr>
          <a:lstStyle/>
          <a:p>
            <a:pPr eaLnBrk="1" hangingPunct="1"/>
            <a:r>
              <a:rPr lang="tr-TR" altLang="tr-TR" sz="2800" b="1" dirty="0">
                <a:solidFill>
                  <a:schemeClr val="bg1"/>
                </a:solidFill>
                <a:latin typeface="+mn-lt"/>
                <a:ea typeface="Lucida Grande" charset="0"/>
                <a:cs typeface="Andalus" pitchFamily="18" charset="-78"/>
              </a:rPr>
              <a:t>Alkol Kullanımının </a:t>
            </a:r>
            <a:r>
              <a:rPr lang="tr-TR" altLang="tr-TR" sz="2800" b="1" dirty="0" smtClean="0">
                <a:solidFill>
                  <a:schemeClr val="bg1"/>
                </a:solidFill>
                <a:latin typeface="+mn-lt"/>
                <a:ea typeface="Lucida Grande" charset="0"/>
                <a:cs typeface="Andalus" pitchFamily="18" charset="-78"/>
              </a:rPr>
              <a:t>Verdiği Zararlar</a:t>
            </a:r>
          </a:p>
        </p:txBody>
      </p:sp>
    </p:spTree>
    <p:extLst>
      <p:ext uri="{BB962C8B-B14F-4D97-AF65-F5344CB8AC3E}">
        <p14:creationId xmlns:p14="http://schemas.microsoft.com/office/powerpoint/2010/main" xmlns="" val="4154198324"/>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5273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Trafik Kazaları ve Alkol</a:t>
            </a:r>
          </a:p>
        </p:txBody>
      </p:sp>
      <p:sp>
        <p:nvSpPr>
          <p:cNvPr id="2" name="TextBox 1"/>
          <p:cNvSpPr txBox="1"/>
          <p:nvPr/>
        </p:nvSpPr>
        <p:spPr>
          <a:xfrm>
            <a:off x="177021" y="1373867"/>
            <a:ext cx="8787593" cy="2898229"/>
          </a:xfrm>
          <a:prstGeom prst="rect">
            <a:avLst/>
          </a:prstGeom>
          <a:noFill/>
        </p:spPr>
        <p:txBody>
          <a:bodyPr wrap="square" rtlCol="0">
            <a:spAutoFit/>
          </a:bodyPr>
          <a:lstStyle/>
          <a:p>
            <a:pPr algn="ctr">
              <a:spcBef>
                <a:spcPts val="1000"/>
              </a:spcBef>
              <a:spcAft>
                <a:spcPts val="1000"/>
              </a:spcAft>
            </a:pPr>
            <a:r>
              <a:rPr lang="tr-TR" sz="3600" b="1" dirty="0">
                <a:solidFill>
                  <a:schemeClr val="bg1"/>
                </a:solidFill>
                <a:latin typeface="+mn-lt"/>
              </a:rPr>
              <a:t>Alkol kaynaklı trafik kazalarının oranı</a:t>
            </a:r>
          </a:p>
          <a:p>
            <a:pPr algn="ctr"/>
            <a:r>
              <a:rPr lang="tr-TR" sz="13800" dirty="0" smtClean="0">
                <a:solidFill>
                  <a:schemeClr val="bg1"/>
                </a:solidFill>
                <a:latin typeface="+mn-lt"/>
              </a:rPr>
              <a:t>% 21.9</a:t>
            </a:r>
            <a:endParaRPr lang="tr-TR" sz="13800"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3" name="Dikdörtgen 2"/>
          <p:cNvSpPr/>
          <p:nvPr/>
        </p:nvSpPr>
        <p:spPr>
          <a:xfrm>
            <a:off x="177021" y="4470211"/>
            <a:ext cx="8787592" cy="830997"/>
          </a:xfrm>
          <a:prstGeom prst="rect">
            <a:avLst/>
          </a:prstGeom>
        </p:spPr>
        <p:txBody>
          <a:bodyPr wrap="square">
            <a:spAutoFit/>
          </a:bodyPr>
          <a:lstStyle/>
          <a:p>
            <a:pPr>
              <a:spcBef>
                <a:spcPts val="1000"/>
              </a:spcBef>
              <a:spcAft>
                <a:spcPts val="1000"/>
              </a:spcAft>
            </a:pPr>
            <a:r>
              <a:rPr lang="tr-TR" sz="2400" b="1" dirty="0" smtClean="0">
                <a:solidFill>
                  <a:schemeClr val="bg1"/>
                </a:solidFill>
                <a:latin typeface="+mj-lt"/>
              </a:rPr>
              <a:t>Alkollü </a:t>
            </a:r>
            <a:r>
              <a:rPr lang="tr-TR" sz="2400" b="1" dirty="0">
                <a:solidFill>
                  <a:schemeClr val="bg1"/>
                </a:solidFill>
                <a:latin typeface="+mj-lt"/>
              </a:rPr>
              <a:t>bir sürücünün trafik kazasında ölme riski, alkolsüz bir sürücüyle kıyaslandığında 11 kat daha fazladır.</a:t>
            </a:r>
          </a:p>
        </p:txBody>
      </p:sp>
    </p:spTree>
    <p:extLst>
      <p:ext uri="{BB962C8B-B14F-4D97-AF65-F5344CB8AC3E}">
        <p14:creationId xmlns:p14="http://schemas.microsoft.com/office/powerpoint/2010/main" xmlns="" val="3525986526"/>
      </p:ext>
    </p:extLst>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56669732"/>
              </p:ext>
            </p:extLst>
          </p:nvPr>
        </p:nvGraphicFramePr>
        <p:xfrm>
          <a:off x="683568" y="692696"/>
          <a:ext cx="77768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25104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Sebep ve Sonuç</a:t>
            </a:r>
          </a:p>
        </p:txBody>
      </p:sp>
      <p:grpSp>
        <p:nvGrpSpPr>
          <p:cNvPr id="16" name="Group 15"/>
          <p:cNvGrpSpPr/>
          <p:nvPr/>
        </p:nvGrpSpPr>
        <p:grpSpPr>
          <a:xfrm>
            <a:off x="0" y="6107005"/>
            <a:ext cx="9144000" cy="759023"/>
            <a:chOff x="0" y="6107005"/>
            <a:chExt cx="9144000" cy="759023"/>
          </a:xfrm>
        </p:grpSpPr>
        <p:pic>
          <p:nvPicPr>
            <p:cNvPr id="17" name="Picture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721821313"/>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D074F17-D1D4-4330-8EF0-7FD3343D12A0}" type="slidenum">
              <a:rPr lang="tr-TR" smtClean="0">
                <a:solidFill>
                  <a:prstClr val="black">
                    <a:tint val="75000"/>
                  </a:prstClr>
                </a:solidFill>
              </a:rPr>
              <a:pPr/>
              <a:t>5</a:t>
            </a:fld>
            <a:endParaRPr lang="tr-TR">
              <a:solidFill>
                <a:prstClr val="black">
                  <a:tint val="75000"/>
                </a:prstClr>
              </a:solidFill>
            </a:endParaRPr>
          </a:p>
        </p:txBody>
      </p:sp>
      <p:pic>
        <p:nvPicPr>
          <p:cNvPr id="2050" name="Picture 2" descr="Click to enlarge image DSC_526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682" y="-102394"/>
            <a:ext cx="7144" cy="71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14 Dikdörtgen"/>
          <p:cNvSpPr>
            <a:spLocks noChangeArrowheads="1"/>
          </p:cNvSpPr>
          <p:nvPr/>
        </p:nvSpPr>
        <p:spPr bwMode="auto">
          <a:xfrm>
            <a:off x="1428728" y="1214422"/>
            <a:ext cx="284109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TBM’nin</a:t>
            </a:r>
            <a:r>
              <a:rPr lang="tr-TR" sz="2800" b="1" dirty="0">
                <a:solidFill>
                  <a:schemeClr val="bg1"/>
                </a:solidFill>
                <a:latin typeface="Calibri" panose="020F0502020204030204" pitchFamily="34" charset="0"/>
              </a:rPr>
              <a:t> Amaçları</a:t>
            </a:r>
          </a:p>
        </p:txBody>
      </p:sp>
      <p:graphicFrame>
        <p:nvGraphicFramePr>
          <p:cNvPr id="7" name="Diyagram 6"/>
          <p:cNvGraphicFramePr/>
          <p:nvPr>
            <p:extLst>
              <p:ext uri="{D42A27DB-BD31-4B8C-83A1-F6EECF244321}">
                <p14:modId xmlns:p14="http://schemas.microsoft.com/office/powerpoint/2010/main" xmlns="" val="295001203"/>
              </p:ext>
            </p:extLst>
          </p:nvPr>
        </p:nvGraphicFramePr>
        <p:xfrm>
          <a:off x="683568" y="1597248"/>
          <a:ext cx="770485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Metin kutusu 7"/>
          <p:cNvSpPr txBox="1"/>
          <p:nvPr/>
        </p:nvSpPr>
        <p:spPr>
          <a:xfrm>
            <a:off x="683568" y="5517232"/>
            <a:ext cx="978153" cy="584775"/>
          </a:xfrm>
          <a:prstGeom prst="rect">
            <a:avLst/>
          </a:prstGeom>
          <a:noFill/>
        </p:spPr>
        <p:txBody>
          <a:bodyPr wrap="none" rtlCol="0">
            <a:spAutoFit/>
          </a:bodyPr>
          <a:lstStyle/>
          <a:p>
            <a:r>
              <a:rPr lang="tr-TR" sz="3200" b="1" dirty="0" smtClean="0">
                <a:latin typeface="+mn-lt"/>
              </a:rPr>
              <a:t>TBM</a:t>
            </a:r>
            <a:endParaRPr lang="tr-TR" sz="3200" b="1" dirty="0">
              <a:latin typeface="+mn-lt"/>
            </a:endParaRPr>
          </a:p>
        </p:txBody>
      </p:sp>
      <p:pic>
        <p:nvPicPr>
          <p:cNvPr id="9" name="Resim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0985" y="278468"/>
            <a:ext cx="1449532" cy="585670"/>
          </a:xfrm>
          <a:prstGeom prst="rect">
            <a:avLst/>
          </a:prstGeom>
        </p:spPr>
      </p:pic>
      <p:pic>
        <p:nvPicPr>
          <p:cNvPr id="10" name="Resim 9"/>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866296" y="5941701"/>
            <a:ext cx="962025" cy="321469"/>
          </a:xfrm>
          <a:prstGeom prst="rect">
            <a:avLst/>
          </a:prstGeom>
          <a:noFill/>
          <a:ln>
            <a:noFill/>
          </a:ln>
        </p:spPr>
      </p:pic>
      <p:grpSp>
        <p:nvGrpSpPr>
          <p:cNvPr id="2" name="Group 9"/>
          <p:cNvGrpSpPr/>
          <p:nvPr/>
        </p:nvGrpSpPr>
        <p:grpSpPr>
          <a:xfrm>
            <a:off x="0" y="5949280"/>
            <a:ext cx="9144000" cy="759023"/>
            <a:chOff x="0" y="6107005"/>
            <a:chExt cx="9144000" cy="759023"/>
          </a:xfrm>
        </p:grpSpPr>
        <p:pic>
          <p:nvPicPr>
            <p:cNvPr id="12" name="Picture 1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3"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prstClr val="black"/>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5723042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1440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Alkol - Şiddet İlişkisi</a:t>
            </a:r>
          </a:p>
        </p:txBody>
      </p:sp>
      <p:sp>
        <p:nvSpPr>
          <p:cNvPr id="2" name="TextBox 1"/>
          <p:cNvSpPr txBox="1"/>
          <p:nvPr/>
        </p:nvSpPr>
        <p:spPr>
          <a:xfrm>
            <a:off x="177021" y="1340768"/>
            <a:ext cx="8787593" cy="3272691"/>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Gençler tarafından işlenen şiddet</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Çocuklara karşı şiddet ve kötü muamele</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Eş tarafından uygulanan şiddet</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Yaşlılara karşı şiddet ve kötü muamele </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Cinsel </a:t>
            </a:r>
            <a:r>
              <a:rPr lang="tr-TR" sz="2800" b="1" dirty="0" smtClean="0">
                <a:solidFill>
                  <a:schemeClr val="bg1"/>
                </a:solidFill>
                <a:latin typeface="+mn-lt"/>
              </a:rPr>
              <a:t>şiddet</a:t>
            </a:r>
            <a:endParaRPr lang="tr-TR" sz="28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007893816"/>
      </p:ext>
    </p:extLst>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2223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TBMM 2010 Türkiye Uyuşturucu Raporu </a:t>
            </a:r>
          </a:p>
        </p:txBody>
      </p:sp>
      <p:sp>
        <p:nvSpPr>
          <p:cNvPr id="2" name="TextBox 1"/>
          <p:cNvSpPr txBox="1"/>
          <p:nvPr/>
        </p:nvSpPr>
        <p:spPr>
          <a:xfrm>
            <a:off x="177021" y="1340768"/>
            <a:ext cx="8787593" cy="4647426"/>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Alkol aldıktan sonra suç </a:t>
            </a:r>
            <a:r>
              <a:rPr lang="tr-TR" sz="2800" b="1" dirty="0" smtClean="0">
                <a:solidFill>
                  <a:schemeClr val="bg1"/>
                </a:solidFill>
                <a:latin typeface="+mn-lt"/>
              </a:rPr>
              <a:t>işleyenlerin</a:t>
            </a:r>
            <a:endParaRPr lang="tr-TR" sz="2800" b="1" dirty="0">
              <a:solidFill>
                <a:schemeClr val="bg1"/>
              </a:solidFill>
              <a:latin typeface="+mn-lt"/>
            </a:endParaRPr>
          </a:p>
          <a:p>
            <a:pPr marL="0" lvl="1">
              <a:spcBef>
                <a:spcPts val="1000"/>
              </a:spcBef>
              <a:spcAft>
                <a:spcPts val="1000"/>
              </a:spcAft>
            </a:pPr>
            <a:r>
              <a:rPr lang="tr-TR" sz="2800" b="1" i="1" dirty="0" smtClean="0">
                <a:solidFill>
                  <a:schemeClr val="bg1"/>
                </a:solidFill>
                <a:latin typeface="+mn-lt"/>
              </a:rPr>
              <a:t>	% 54’ü cinayet suçu işliyor.</a:t>
            </a:r>
          </a:p>
          <a:p>
            <a:pPr marL="0" lvl="1">
              <a:spcBef>
                <a:spcPts val="1000"/>
              </a:spcBef>
              <a:spcAft>
                <a:spcPts val="1000"/>
              </a:spcAft>
            </a:pP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Uyuşturucu aldıktan sonra suç işleyenlerin </a:t>
            </a:r>
          </a:p>
          <a:p>
            <a:pPr marL="0" lvl="1">
              <a:spcBef>
                <a:spcPts val="1000"/>
              </a:spcBef>
              <a:spcAft>
                <a:spcPts val="1000"/>
              </a:spcAft>
            </a:pPr>
            <a:r>
              <a:rPr lang="tr-TR" sz="2800" b="1" i="1" dirty="0" smtClean="0">
                <a:solidFill>
                  <a:schemeClr val="bg1"/>
                </a:solidFill>
                <a:latin typeface="+mn-lt"/>
              </a:rPr>
              <a:t>	% 47’si </a:t>
            </a:r>
            <a:r>
              <a:rPr lang="tr-TR" sz="2800" b="1" i="1" dirty="0">
                <a:solidFill>
                  <a:schemeClr val="bg1"/>
                </a:solidFill>
                <a:latin typeface="+mn-lt"/>
              </a:rPr>
              <a:t>uyuşturucu ile ilgili </a:t>
            </a:r>
            <a:r>
              <a:rPr lang="tr-TR" sz="2800" b="1" i="1" dirty="0" smtClean="0">
                <a:solidFill>
                  <a:schemeClr val="bg1"/>
                </a:solidFill>
                <a:latin typeface="+mn-lt"/>
              </a:rPr>
              <a:t>suçlar,</a:t>
            </a:r>
            <a:endParaRPr lang="tr-TR" sz="2800" b="1" i="1" dirty="0">
              <a:solidFill>
                <a:schemeClr val="bg1"/>
              </a:solidFill>
              <a:latin typeface="+mn-lt"/>
            </a:endParaRPr>
          </a:p>
          <a:p>
            <a:pPr marL="0" lvl="1">
              <a:spcBef>
                <a:spcPts val="1000"/>
              </a:spcBef>
              <a:spcAft>
                <a:spcPts val="1000"/>
              </a:spcAft>
            </a:pPr>
            <a:r>
              <a:rPr lang="tr-TR" sz="2800" b="1" i="1" dirty="0" smtClean="0">
                <a:solidFill>
                  <a:schemeClr val="bg1"/>
                </a:solidFill>
                <a:latin typeface="+mn-lt"/>
              </a:rPr>
              <a:t>	% 23’ü cinayet suçu işliyor</a:t>
            </a:r>
            <a:r>
              <a:rPr lang="tr-TR" sz="2800" b="1" i="1" dirty="0" smtClean="0">
                <a:solidFill>
                  <a:schemeClr val="bg1"/>
                </a:solidFill>
                <a:latin typeface="+mn-lt"/>
              </a:rPr>
              <a:t>.</a:t>
            </a:r>
          </a:p>
          <a:p>
            <a:pPr marL="0" lvl="1">
              <a:spcBef>
                <a:spcPts val="1000"/>
              </a:spcBef>
              <a:spcAft>
                <a:spcPts val="1000"/>
              </a:spcAft>
            </a:pPr>
            <a:r>
              <a:rPr lang="tr-TR" sz="2800" b="1" i="1" dirty="0" smtClean="0">
                <a:solidFill>
                  <a:schemeClr val="bg1"/>
                </a:solidFill>
                <a:latin typeface="+mn-lt"/>
              </a:rPr>
              <a:t>Alkolün geçiş maddesi olarak kullanım oranı% 58</a:t>
            </a:r>
            <a:endParaRPr lang="tr-TR" sz="2800" b="1" i="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891777731"/>
      </p:ext>
    </p:extLst>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4431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smtClean="0">
                <a:solidFill>
                  <a:schemeClr val="bg1"/>
                </a:solidFill>
                <a:latin typeface="Calibri" panose="020F0502020204030204" pitchFamily="34" charset="0"/>
              </a:rPr>
              <a:t>Alkolün </a:t>
            </a:r>
            <a:r>
              <a:rPr lang="tr-TR" sz="2800" b="1" dirty="0">
                <a:solidFill>
                  <a:schemeClr val="bg1"/>
                </a:solidFill>
                <a:latin typeface="Calibri" panose="020F0502020204030204" pitchFamily="34" charset="0"/>
              </a:rPr>
              <a:t>Aileye Etkileri</a:t>
            </a:r>
          </a:p>
        </p:txBody>
      </p:sp>
      <p:sp>
        <p:nvSpPr>
          <p:cNvPr id="2" name="TextBox 1"/>
          <p:cNvSpPr txBox="1"/>
          <p:nvPr/>
        </p:nvSpPr>
        <p:spPr>
          <a:xfrm>
            <a:off x="177021" y="1340768"/>
            <a:ext cx="8787593" cy="2503249"/>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Alkol, bütün dünyada ailevi problemlerin en başta gelen sebeplerindendir</a:t>
            </a:r>
            <a:r>
              <a:rPr lang="tr-TR" sz="2800" b="1" dirty="0" smtClean="0">
                <a:solidFill>
                  <a:schemeClr val="bg1"/>
                </a:solidFill>
                <a:latin typeface="+mn-lt"/>
              </a:rPr>
              <a:t>.</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Kullanan kişilerin eşleri, ebeveynleri, çeşitli yaşlardaki kardeşleri ve çocukları da çeşitli şekillerde etkilenmektedir.</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915949288"/>
      </p:ext>
    </p:extLst>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7544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smtClean="0">
                <a:solidFill>
                  <a:schemeClr val="bg1"/>
                </a:solidFill>
                <a:latin typeface="Calibri" panose="020F0502020204030204" pitchFamily="34" charset="0"/>
              </a:rPr>
              <a:t>Alkolik Ebeveynlerin Çocukları Genellikle…</a:t>
            </a:r>
            <a:endParaRPr lang="tr-TR" sz="2800" b="1" dirty="0">
              <a:solidFill>
                <a:schemeClr val="bg1"/>
              </a:solidFill>
              <a:latin typeface="Calibri" panose="020F0502020204030204" pitchFamily="34" charset="0"/>
            </a:endParaRPr>
          </a:p>
        </p:txBody>
      </p:sp>
      <p:sp>
        <p:nvSpPr>
          <p:cNvPr id="2" name="TextBox 1"/>
          <p:cNvSpPr txBox="1"/>
          <p:nvPr/>
        </p:nvSpPr>
        <p:spPr>
          <a:xfrm>
            <a:off x="177021" y="1340768"/>
            <a:ext cx="8787593" cy="344709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İstikrarsız bir aile ortamında büyürler.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Alkolik bir ebeveynden dengesiz tepkiler alırlar.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Öngörülemez </a:t>
            </a:r>
            <a:r>
              <a:rPr lang="tr-TR" sz="2800" b="1" dirty="0">
                <a:solidFill>
                  <a:schemeClr val="bg1"/>
                </a:solidFill>
                <a:latin typeface="+mn-lt"/>
              </a:rPr>
              <a:t>ebeveyn tutumları onların da davranışlarını dengesizleştirir. </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Bazı alkolik çocukları, alkol problemi olan kişiyi mutlu ederek onu içmekten alıkoyabileceğini düşünürler. </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4208126135"/>
      </p:ext>
    </p:extLst>
  </p:cSld>
  <p:clrMapOvr>
    <a:masterClrMapping/>
  </p:clrMapOvr>
  <p:transition spd="slow">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574084662"/>
              </p:ext>
            </p:extLst>
          </p:nvPr>
        </p:nvGraphicFramePr>
        <p:xfrm>
          <a:off x="713330" y="476672"/>
          <a:ext cx="771734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453797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Aile İçi Cinsel ve Fiziksel Taciz</a:t>
            </a:r>
          </a:p>
        </p:txBody>
      </p:sp>
      <p:grpSp>
        <p:nvGrpSpPr>
          <p:cNvPr id="16" name="Group 15"/>
          <p:cNvGrpSpPr/>
          <p:nvPr/>
        </p:nvGrpSpPr>
        <p:grpSpPr>
          <a:xfrm>
            <a:off x="0" y="6107005"/>
            <a:ext cx="9144000" cy="759023"/>
            <a:chOff x="0" y="6107005"/>
            <a:chExt cx="9144000" cy="759023"/>
          </a:xfrm>
        </p:grpSpPr>
        <p:pic>
          <p:nvPicPr>
            <p:cNvPr id="17" name="Picture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877059947"/>
      </p:ext>
    </p:extLst>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H="1">
            <a:off x="6756754" y="784326"/>
            <a:ext cx="2364312" cy="165618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dirty="0" smtClean="0"/>
              <a:t>ÖN YARGI</a:t>
            </a:r>
            <a:endParaRPr lang="tr-TR" sz="2800" dirty="0"/>
          </a:p>
        </p:txBody>
      </p:sp>
      <p:sp>
        <p:nvSpPr>
          <p:cNvPr id="16" name="Right Arrow 15"/>
          <p:cNvSpPr/>
          <p:nvPr/>
        </p:nvSpPr>
        <p:spPr>
          <a:xfrm>
            <a:off x="-18567" y="3645024"/>
            <a:ext cx="2412382" cy="173282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dirty="0" smtClean="0"/>
              <a:t>DOĞRUSU</a:t>
            </a:r>
            <a:endParaRPr lang="tr-TR" sz="2800" dirty="0"/>
          </a:p>
        </p:txBody>
      </p:sp>
      <p:sp>
        <p:nvSpPr>
          <p:cNvPr id="9" name="Oval 8"/>
          <p:cNvSpPr/>
          <p:nvPr/>
        </p:nvSpPr>
        <p:spPr>
          <a:xfrm>
            <a:off x="177021" y="622040"/>
            <a:ext cx="2412382" cy="192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Ailevi Problemler</a:t>
            </a:r>
            <a:endParaRPr lang="tr-TR" sz="2400" dirty="0"/>
          </a:p>
        </p:txBody>
      </p:sp>
      <p:sp>
        <p:nvSpPr>
          <p:cNvPr id="12" name="Sağ Ok 11"/>
          <p:cNvSpPr/>
          <p:nvPr/>
        </p:nvSpPr>
        <p:spPr>
          <a:xfrm>
            <a:off x="2894778" y="13527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4211960" y="624080"/>
            <a:ext cx="2232248" cy="1976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Fazla Alkol Kullanma</a:t>
            </a:r>
            <a:endParaRPr lang="tr-TR" sz="2400" dirty="0"/>
          </a:p>
        </p:txBody>
      </p:sp>
      <p:sp>
        <p:nvSpPr>
          <p:cNvPr id="20" name="Oval 19"/>
          <p:cNvSpPr/>
          <p:nvPr/>
        </p:nvSpPr>
        <p:spPr>
          <a:xfrm>
            <a:off x="2757062" y="3503325"/>
            <a:ext cx="2232248"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Fazla Alkol Kullanma</a:t>
            </a:r>
          </a:p>
        </p:txBody>
      </p:sp>
      <p:sp>
        <p:nvSpPr>
          <p:cNvPr id="22" name="Sağ Ok 21"/>
          <p:cNvSpPr/>
          <p:nvPr/>
        </p:nvSpPr>
        <p:spPr>
          <a:xfrm>
            <a:off x="5328084" y="42691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6606742" y="3551096"/>
            <a:ext cx="2412382" cy="192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Ailevi Problemler</a:t>
            </a:r>
            <a:endParaRPr lang="tr-TR" sz="2400" dirty="0"/>
          </a:p>
        </p:txBody>
      </p:sp>
      <p:grpSp>
        <p:nvGrpSpPr>
          <p:cNvPr id="15" name="Group 14"/>
          <p:cNvGrpSpPr/>
          <p:nvPr/>
        </p:nvGrpSpPr>
        <p:grpSpPr>
          <a:xfrm>
            <a:off x="0" y="6107005"/>
            <a:ext cx="9144000" cy="759023"/>
            <a:chOff x="0" y="6107005"/>
            <a:chExt cx="9144000" cy="759023"/>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25"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4223531037"/>
      </p:ext>
    </p:extLst>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41970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Alkolün Zararı Sadece Kişinin Kendine mi?</a:t>
            </a:r>
          </a:p>
        </p:txBody>
      </p:sp>
      <p:sp>
        <p:nvSpPr>
          <p:cNvPr id="2" name="TextBox 1"/>
          <p:cNvSpPr txBox="1"/>
          <p:nvPr/>
        </p:nvSpPr>
        <p:spPr>
          <a:xfrm>
            <a:off x="177021" y="1268760"/>
            <a:ext cx="8787593" cy="2503249"/>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Fazla </a:t>
            </a:r>
            <a:r>
              <a:rPr lang="tr-TR" sz="2800" b="1" dirty="0" smtClean="0">
                <a:solidFill>
                  <a:schemeClr val="bg1"/>
                </a:solidFill>
                <a:latin typeface="+mn-lt"/>
              </a:rPr>
              <a:t>kullanımın </a:t>
            </a:r>
            <a:r>
              <a:rPr lang="tr-TR" sz="2800" b="1" dirty="0">
                <a:solidFill>
                  <a:schemeClr val="bg1"/>
                </a:solidFill>
                <a:latin typeface="+mn-lt"/>
              </a:rPr>
              <a:t>aile hayatına, iş hayatına, </a:t>
            </a:r>
            <a:r>
              <a:rPr lang="tr-TR" sz="2800" b="1" dirty="0" smtClean="0">
                <a:solidFill>
                  <a:schemeClr val="bg1"/>
                </a:solidFill>
                <a:latin typeface="+mn-lt"/>
              </a:rPr>
              <a:t>aile </a:t>
            </a:r>
            <a:r>
              <a:rPr lang="tr-TR" sz="2800" b="1" dirty="0">
                <a:solidFill>
                  <a:schemeClr val="bg1"/>
                </a:solidFill>
                <a:latin typeface="+mn-lt"/>
              </a:rPr>
              <a:t>ve ülke ekonomisine verdiği zararlar çok büyüktür</a:t>
            </a:r>
            <a:r>
              <a:rPr lang="tr-TR" sz="2800" b="1" dirty="0" smtClean="0">
                <a:solidFill>
                  <a:schemeClr val="bg1"/>
                </a:solidFill>
                <a:latin typeface="+mn-lt"/>
              </a:rPr>
              <a:t>.</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En </a:t>
            </a:r>
            <a:r>
              <a:rPr lang="tr-TR" sz="2800" b="1" dirty="0">
                <a:solidFill>
                  <a:schemeClr val="bg1"/>
                </a:solidFill>
                <a:latin typeface="+mn-lt"/>
              </a:rPr>
              <a:t>genç kurbanlar (Büyüme eksiklikleri, yüz anormallikleri, beyin ve sinir sistemi zararları gibi alkole bağlı birçok doğum kusuru </a:t>
            </a:r>
            <a:r>
              <a:rPr lang="tr-TR" sz="2800" b="1" dirty="0" smtClean="0">
                <a:solidFill>
                  <a:schemeClr val="bg1"/>
                </a:solidFill>
                <a:latin typeface="+mn-lt"/>
              </a:rPr>
              <a:t>riski)…</a:t>
            </a:r>
            <a:endParaRPr lang="tr-TR" sz="28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914254182"/>
      </p:ext>
    </p:extLst>
  </p:cSld>
  <p:clrMapOvr>
    <a:masterClrMapping/>
  </p:clrMapOvr>
  <p:transition spd="slow">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04997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354013" indent="-354013"/>
            <a:r>
              <a:rPr lang="tr-TR" sz="2800" b="1" dirty="0">
                <a:solidFill>
                  <a:schemeClr val="bg1"/>
                </a:solidFill>
                <a:latin typeface="Calibri" panose="020F0502020204030204" pitchFamily="34" charset="0"/>
              </a:rPr>
              <a:t>Türkiye’de Alkole Harcanan Para </a:t>
            </a:r>
          </a:p>
        </p:txBody>
      </p:sp>
      <p:sp>
        <p:nvSpPr>
          <p:cNvPr id="2" name="TextBox 1"/>
          <p:cNvSpPr txBox="1"/>
          <p:nvPr/>
        </p:nvSpPr>
        <p:spPr>
          <a:xfrm>
            <a:off x="177021" y="1340768"/>
            <a:ext cx="8787593" cy="4842351"/>
          </a:xfrm>
          <a:prstGeom prst="rect">
            <a:avLst/>
          </a:prstGeom>
          <a:noFill/>
        </p:spPr>
        <p:txBody>
          <a:bodyPr wrap="square" rtlCol="0">
            <a:spAutoFit/>
          </a:bodyPr>
          <a:lstStyle/>
          <a:p>
            <a:pPr>
              <a:spcBef>
                <a:spcPts val="1000"/>
              </a:spcBef>
              <a:spcAft>
                <a:spcPts val="1000"/>
              </a:spcAft>
            </a:pPr>
            <a:r>
              <a:rPr lang="fi-FI" sz="2400" b="1" dirty="0" smtClean="0">
                <a:solidFill>
                  <a:schemeClr val="bg1"/>
                </a:solidFill>
                <a:latin typeface="+mn-lt"/>
              </a:rPr>
              <a:t>Aile bütçesinin</a:t>
            </a:r>
            <a:r>
              <a:rPr lang="tr-TR" sz="2400" b="1" dirty="0" smtClean="0">
                <a:solidFill>
                  <a:schemeClr val="bg1"/>
                </a:solidFill>
                <a:latin typeface="+mn-lt"/>
              </a:rPr>
              <a:t> ne kadarı?</a:t>
            </a:r>
            <a:endParaRPr lang="fi-FI" sz="24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400" b="1" dirty="0" smtClean="0">
                <a:solidFill>
                  <a:schemeClr val="bg1"/>
                </a:solidFill>
                <a:latin typeface="+mn-lt"/>
              </a:rPr>
              <a:t>2004 </a:t>
            </a:r>
            <a:r>
              <a:rPr lang="fi-FI" sz="2400" b="1" dirty="0">
                <a:solidFill>
                  <a:schemeClr val="bg1"/>
                </a:solidFill>
                <a:latin typeface="+mn-lt"/>
              </a:rPr>
              <a:t>	</a:t>
            </a:r>
            <a:r>
              <a:rPr lang="fi-FI" sz="2400" b="1" dirty="0" smtClean="0">
                <a:solidFill>
                  <a:schemeClr val="bg1"/>
                </a:solidFill>
                <a:latin typeface="+mn-lt"/>
              </a:rPr>
              <a:t>%</a:t>
            </a:r>
            <a:r>
              <a:rPr lang="tr-TR" sz="2400" b="1" dirty="0" smtClean="0">
                <a:solidFill>
                  <a:schemeClr val="bg1"/>
                </a:solidFill>
                <a:latin typeface="+mn-lt"/>
              </a:rPr>
              <a:t> </a:t>
            </a:r>
            <a:r>
              <a:rPr lang="fi-FI" sz="2400" b="1" dirty="0" smtClean="0">
                <a:solidFill>
                  <a:schemeClr val="bg1"/>
                </a:solidFill>
                <a:latin typeface="+mn-lt"/>
              </a:rPr>
              <a:t>4.3</a:t>
            </a:r>
            <a:endParaRPr lang="fi-FI" sz="24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400" b="1" dirty="0">
                <a:solidFill>
                  <a:schemeClr val="bg1"/>
                </a:solidFill>
                <a:latin typeface="+mn-lt"/>
              </a:rPr>
              <a:t>2005 	</a:t>
            </a:r>
            <a:r>
              <a:rPr lang="fi-FI" sz="2400" b="1" dirty="0" smtClean="0">
                <a:solidFill>
                  <a:schemeClr val="bg1"/>
                </a:solidFill>
                <a:latin typeface="+mn-lt"/>
              </a:rPr>
              <a:t>%</a:t>
            </a:r>
            <a:r>
              <a:rPr lang="tr-TR" sz="2400" b="1" dirty="0" smtClean="0">
                <a:solidFill>
                  <a:schemeClr val="bg1"/>
                </a:solidFill>
                <a:latin typeface="+mn-lt"/>
              </a:rPr>
              <a:t> </a:t>
            </a:r>
            <a:r>
              <a:rPr lang="fi-FI" sz="2400" b="1" dirty="0" smtClean="0">
                <a:solidFill>
                  <a:schemeClr val="bg1"/>
                </a:solidFill>
                <a:latin typeface="+mn-lt"/>
              </a:rPr>
              <a:t>4.1</a:t>
            </a:r>
            <a:endParaRPr lang="fi-FI" sz="24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400" b="1" dirty="0">
                <a:solidFill>
                  <a:schemeClr val="bg1"/>
                </a:solidFill>
                <a:latin typeface="+mn-lt"/>
              </a:rPr>
              <a:t>2006 	</a:t>
            </a:r>
            <a:r>
              <a:rPr lang="fi-FI" sz="2400" b="1" dirty="0" smtClean="0">
                <a:solidFill>
                  <a:schemeClr val="bg1"/>
                </a:solidFill>
                <a:latin typeface="+mn-lt"/>
              </a:rPr>
              <a:t>%</a:t>
            </a:r>
            <a:r>
              <a:rPr lang="tr-TR" sz="2400" b="1" dirty="0" smtClean="0">
                <a:solidFill>
                  <a:schemeClr val="bg1"/>
                </a:solidFill>
                <a:latin typeface="+mn-lt"/>
              </a:rPr>
              <a:t> </a:t>
            </a:r>
            <a:r>
              <a:rPr lang="fi-FI" sz="2400" b="1" dirty="0" smtClean="0">
                <a:solidFill>
                  <a:schemeClr val="bg1"/>
                </a:solidFill>
                <a:latin typeface="+mn-lt"/>
              </a:rPr>
              <a:t>4.1</a:t>
            </a:r>
            <a:endParaRPr lang="fi-FI" sz="24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400" b="1" dirty="0">
                <a:solidFill>
                  <a:schemeClr val="bg1"/>
                </a:solidFill>
                <a:latin typeface="+mn-lt"/>
              </a:rPr>
              <a:t>2007 	</a:t>
            </a:r>
            <a:r>
              <a:rPr lang="fi-FI" sz="2400" b="1" dirty="0" smtClean="0">
                <a:solidFill>
                  <a:schemeClr val="bg1"/>
                </a:solidFill>
                <a:latin typeface="+mn-lt"/>
              </a:rPr>
              <a:t>%</a:t>
            </a:r>
            <a:r>
              <a:rPr lang="tr-TR" sz="2400" b="1" dirty="0" smtClean="0">
                <a:solidFill>
                  <a:schemeClr val="bg1"/>
                </a:solidFill>
                <a:latin typeface="+mn-lt"/>
              </a:rPr>
              <a:t> </a:t>
            </a:r>
            <a:r>
              <a:rPr lang="fi-FI" sz="2400" b="1" dirty="0" smtClean="0">
                <a:solidFill>
                  <a:schemeClr val="bg1"/>
                </a:solidFill>
                <a:latin typeface="+mn-lt"/>
              </a:rPr>
              <a:t>4.3</a:t>
            </a:r>
            <a:endParaRPr lang="fi-FI" sz="24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400" b="1" dirty="0">
                <a:solidFill>
                  <a:schemeClr val="bg1"/>
                </a:solidFill>
                <a:latin typeface="+mn-lt"/>
              </a:rPr>
              <a:t>2008 	</a:t>
            </a:r>
            <a:r>
              <a:rPr lang="fi-FI" sz="2400" b="1" dirty="0" smtClean="0">
                <a:solidFill>
                  <a:schemeClr val="bg1"/>
                </a:solidFill>
                <a:latin typeface="+mn-lt"/>
              </a:rPr>
              <a:t>%</a:t>
            </a:r>
            <a:r>
              <a:rPr lang="tr-TR" sz="2400" b="1" dirty="0" smtClean="0">
                <a:solidFill>
                  <a:schemeClr val="bg1"/>
                </a:solidFill>
                <a:latin typeface="+mn-lt"/>
              </a:rPr>
              <a:t> </a:t>
            </a:r>
            <a:r>
              <a:rPr lang="fi-FI" sz="2400" b="1" dirty="0" smtClean="0">
                <a:solidFill>
                  <a:schemeClr val="bg1"/>
                </a:solidFill>
                <a:latin typeface="+mn-lt"/>
              </a:rPr>
              <a:t>3.8</a:t>
            </a:r>
            <a:endParaRPr lang="tr-TR" sz="2400" b="1" dirty="0" smtClean="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400" b="1" dirty="0" smtClean="0">
                <a:solidFill>
                  <a:schemeClr val="bg1"/>
                </a:solidFill>
                <a:latin typeface="+mn-lt"/>
              </a:rPr>
              <a:t>İzlanda örneği……</a:t>
            </a:r>
          </a:p>
          <a:p>
            <a:pPr marL="280988" indent="-280988">
              <a:spcBef>
                <a:spcPts val="1000"/>
              </a:spcBef>
              <a:spcAft>
                <a:spcPts val="1000"/>
              </a:spcAft>
              <a:buFont typeface="Wingdings" panose="05000000000000000000" pitchFamily="2" charset="2"/>
              <a:buChar char="§"/>
            </a:pPr>
            <a:r>
              <a:rPr lang="tr-TR" sz="2400" b="1" dirty="0" err="1" smtClean="0">
                <a:solidFill>
                  <a:schemeClr val="bg1"/>
                </a:solidFill>
                <a:latin typeface="+mn-lt"/>
              </a:rPr>
              <a:t>İtalyada</a:t>
            </a:r>
            <a:r>
              <a:rPr lang="tr-TR" sz="2400" b="1" dirty="0" smtClean="0">
                <a:solidFill>
                  <a:schemeClr val="bg1"/>
                </a:solidFill>
                <a:latin typeface="+mn-lt"/>
              </a:rPr>
              <a:t> </a:t>
            </a:r>
            <a:r>
              <a:rPr lang="tr-TR" sz="2400" b="1" smtClean="0">
                <a:solidFill>
                  <a:schemeClr val="bg1"/>
                </a:solidFill>
                <a:latin typeface="+mn-lt"/>
              </a:rPr>
              <a:t>köy örneği…..</a:t>
            </a:r>
            <a:endParaRPr lang="fi-FI" sz="2400" b="1" dirty="0">
              <a:solidFill>
                <a:schemeClr val="bg1"/>
              </a:solidFill>
              <a:latin typeface="+mn-lt"/>
            </a:endParaRP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968844136"/>
      </p:ext>
    </p:extLst>
  </p:cSld>
  <p:clrMapOvr>
    <a:masterClrMapping/>
  </p:clrMapOvr>
  <p:transition spd="slow">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991157" y="1504523"/>
            <a:ext cx="7344382"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tr-TR" altLang="tr-TR" sz="6000" b="1" dirty="0" smtClean="0">
                <a:solidFill>
                  <a:srgbClr val="ECECEC"/>
                </a:solidFill>
                <a:latin typeface="+mn-lt"/>
                <a:cs typeface="Andalus" pitchFamily="18" charset="-78"/>
              </a:rPr>
              <a:t>Uçuyorum sanmıştım, </a:t>
            </a:r>
          </a:p>
          <a:p>
            <a:pPr algn="ctr">
              <a:lnSpc>
                <a:spcPct val="150000"/>
              </a:lnSpc>
            </a:pPr>
            <a:r>
              <a:rPr lang="tr-TR" altLang="tr-TR" sz="6000" b="1" dirty="0">
                <a:solidFill>
                  <a:srgbClr val="ECECEC"/>
                </a:solidFill>
                <a:latin typeface="+mn-lt"/>
                <a:cs typeface="Andalus" pitchFamily="18" charset="-78"/>
              </a:rPr>
              <a:t>d</a:t>
            </a:r>
            <a:r>
              <a:rPr lang="tr-TR" altLang="tr-TR" sz="6000" b="1" dirty="0" smtClean="0">
                <a:solidFill>
                  <a:srgbClr val="ECECEC"/>
                </a:solidFill>
                <a:latin typeface="+mn-lt"/>
                <a:cs typeface="Andalus" pitchFamily="18" charset="-78"/>
              </a:rPr>
              <a:t>üşüyormuşum…</a:t>
            </a:r>
          </a:p>
        </p:txBody>
      </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14 Dikdörtgen"/>
          <p:cNvSpPr>
            <a:spLocks noChangeArrowheads="1"/>
          </p:cNvSpPr>
          <p:nvPr/>
        </p:nvSpPr>
        <p:spPr bwMode="auto">
          <a:xfrm>
            <a:off x="179388" y="447055"/>
            <a:ext cx="89682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Gençler </a:t>
            </a:r>
            <a:r>
              <a:rPr lang="tr-TR" sz="2400" b="1" dirty="0" smtClean="0">
                <a:solidFill>
                  <a:schemeClr val="bg1"/>
                </a:solidFill>
                <a:latin typeface="Calibri" panose="020F0502020204030204" pitchFamily="34" charset="0"/>
              </a:rPr>
              <a:t>Alkol ve Diğer Bağımlılık </a:t>
            </a:r>
            <a:r>
              <a:rPr lang="tr-TR" sz="2400" b="1" dirty="0">
                <a:solidFill>
                  <a:schemeClr val="bg1"/>
                </a:solidFill>
                <a:latin typeface="Calibri" panose="020F0502020204030204" pitchFamily="34" charset="0"/>
              </a:rPr>
              <a:t>Yapıcı Maddeleri Neden Deniyorlar?</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438854310"/>
      </p:ext>
    </p:extLst>
  </p:cSld>
  <p:clrMapOvr>
    <a:masterClrMapping/>
  </p:clrMapOvr>
  <p:transition spd="slow">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000" b="1" dirty="0" smtClean="0">
                <a:solidFill>
                  <a:schemeClr val="bg1"/>
                </a:solidFill>
                <a:latin typeface="Calibri" panose="020F0502020204030204" pitchFamily="34" charset="0"/>
              </a:rPr>
              <a:t>Gençler Alkol ve Diğer Bağımlılık Yapıcı Maddeleri Neden Deniyorlar</a:t>
            </a:r>
            <a:endParaRPr lang="tr-TR" sz="2000" dirty="0"/>
          </a:p>
        </p:txBody>
      </p:sp>
      <p:sp>
        <p:nvSpPr>
          <p:cNvPr id="3" name="2 İçerik Yer Tutucusu"/>
          <p:cNvSpPr>
            <a:spLocks noGrp="1"/>
          </p:cNvSpPr>
          <p:nvPr>
            <p:ph idx="1"/>
          </p:nvPr>
        </p:nvSpPr>
        <p:spPr/>
        <p:txBody>
          <a:bodyPr/>
          <a:lstStyle/>
          <a:p>
            <a:r>
              <a:rPr lang="tr-TR" sz="2400" dirty="0" smtClean="0">
                <a:solidFill>
                  <a:schemeClr val="bg1"/>
                </a:solidFill>
              </a:rPr>
              <a:t>Haz için mi ?- problem çözmek için mi ?</a:t>
            </a:r>
          </a:p>
          <a:p>
            <a:endParaRPr lang="tr-TR" sz="2400" dirty="0" smtClean="0">
              <a:solidFill>
                <a:schemeClr val="bg1"/>
              </a:solidFill>
            </a:endParaRPr>
          </a:p>
          <a:p>
            <a:endParaRPr lang="tr-TR" sz="2400" dirty="0" smtClean="0">
              <a:solidFill>
                <a:schemeClr val="bg1"/>
              </a:solidFill>
            </a:endParaRPr>
          </a:p>
          <a:p>
            <a:pPr>
              <a:buNone/>
            </a:pPr>
            <a:r>
              <a:rPr lang="tr-TR" sz="2400" dirty="0" smtClean="0">
                <a:solidFill>
                  <a:schemeClr val="bg1"/>
                </a:solidFill>
              </a:rPr>
              <a:t>                                          Bu zincir öncesi</a:t>
            </a:r>
          </a:p>
          <a:p>
            <a:pPr>
              <a:buNone/>
            </a:pPr>
            <a:endParaRPr lang="tr-TR" sz="2400" dirty="0" smtClean="0">
              <a:solidFill>
                <a:schemeClr val="bg1"/>
              </a:solidFill>
            </a:endParaRPr>
          </a:p>
          <a:p>
            <a:pPr>
              <a:buNone/>
            </a:pPr>
            <a:r>
              <a:rPr lang="tr-TR" sz="2400" dirty="0" smtClean="0">
                <a:solidFill>
                  <a:schemeClr val="bg1"/>
                </a:solidFill>
              </a:rPr>
              <a:t>İstesem bırakırım(özgürüm)                 Bırakamıyorum (tutsağım)</a:t>
            </a:r>
            <a:endParaRPr lang="tr-TR" sz="2400" dirty="0">
              <a:solidFill>
                <a:schemeClr val="bg1"/>
              </a:solidFill>
            </a:endParaRPr>
          </a:p>
        </p:txBody>
      </p:sp>
      <p:sp>
        <p:nvSpPr>
          <p:cNvPr id="5" name="4 Sol Sağ Yukarı Ok"/>
          <p:cNvSpPr/>
          <p:nvPr/>
        </p:nvSpPr>
        <p:spPr>
          <a:xfrm>
            <a:off x="4000496" y="3571876"/>
            <a:ext cx="928694" cy="571504"/>
          </a:xfrm>
          <a:prstGeom prst="leftRigh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D074F17-D1D4-4330-8EF0-7FD3343D12A0}" type="slidenum">
              <a:rPr lang="tr-TR" smtClean="0">
                <a:solidFill>
                  <a:prstClr val="black">
                    <a:tint val="75000"/>
                  </a:prstClr>
                </a:solidFill>
              </a:rPr>
              <a:pPr/>
              <a:t>6</a:t>
            </a:fld>
            <a:endParaRPr lang="tr-TR">
              <a:solidFill>
                <a:prstClr val="black">
                  <a:tint val="75000"/>
                </a:prstClr>
              </a:solidFill>
            </a:endParaRPr>
          </a:p>
        </p:txBody>
      </p:sp>
      <p:pic>
        <p:nvPicPr>
          <p:cNvPr id="2050" name="Picture 2" descr="Click to enlarge image DSC_526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682" y="-102394"/>
            <a:ext cx="7144" cy="71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14 Dikdörtgen"/>
          <p:cNvSpPr>
            <a:spLocks noChangeArrowheads="1"/>
          </p:cNvSpPr>
          <p:nvPr/>
        </p:nvSpPr>
        <p:spPr bwMode="auto">
          <a:xfrm>
            <a:off x="1530517" y="407428"/>
            <a:ext cx="39387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latin typeface="Calibri" panose="020F0502020204030204" pitchFamily="34" charset="0"/>
              </a:rPr>
              <a:t>TBM </a:t>
            </a:r>
            <a:r>
              <a:rPr lang="tr-TR" sz="2800" b="1" dirty="0" smtClean="0">
                <a:latin typeface="Calibri" panose="020F0502020204030204" pitchFamily="34" charset="0"/>
              </a:rPr>
              <a:t>Projesi’nde Aktörler</a:t>
            </a:r>
            <a:endParaRPr lang="tr-TR" sz="2800" b="1" dirty="0">
              <a:latin typeface="Calibri" panose="020F0502020204030204" pitchFamily="34" charset="0"/>
            </a:endParaRPr>
          </a:p>
        </p:txBody>
      </p:sp>
      <p:graphicFrame>
        <p:nvGraphicFramePr>
          <p:cNvPr id="7" name="Diyagram 6"/>
          <p:cNvGraphicFramePr/>
          <p:nvPr>
            <p:extLst>
              <p:ext uri="{D42A27DB-BD31-4B8C-83A1-F6EECF244321}">
                <p14:modId xmlns:p14="http://schemas.microsoft.com/office/powerpoint/2010/main" xmlns="" val="1521503096"/>
              </p:ext>
            </p:extLst>
          </p:nvPr>
        </p:nvGraphicFramePr>
        <p:xfrm>
          <a:off x="281188" y="1235487"/>
          <a:ext cx="8234162" cy="5027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şağı Ok 7"/>
          <p:cNvSpPr/>
          <p:nvPr/>
        </p:nvSpPr>
        <p:spPr>
          <a:xfrm rot="3110477">
            <a:off x="2767780" y="2097414"/>
            <a:ext cx="590591" cy="64694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Sağ Ok 8"/>
          <p:cNvSpPr/>
          <p:nvPr/>
        </p:nvSpPr>
        <p:spPr>
          <a:xfrm rot="2843465">
            <a:off x="2831904" y="3209493"/>
            <a:ext cx="546664" cy="5695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0" name="Resim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0985" y="278468"/>
            <a:ext cx="1449532" cy="585670"/>
          </a:xfrm>
          <a:prstGeom prst="rect">
            <a:avLst/>
          </a:prstGeom>
        </p:spPr>
      </p:pic>
      <p:pic>
        <p:nvPicPr>
          <p:cNvPr id="11" name="Resim 10"/>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866296" y="5941701"/>
            <a:ext cx="962025" cy="321469"/>
          </a:xfrm>
          <a:prstGeom prst="rect">
            <a:avLst/>
          </a:prstGeom>
          <a:noFill/>
          <a:ln>
            <a:noFill/>
          </a:ln>
        </p:spPr>
      </p:pic>
      <p:grpSp>
        <p:nvGrpSpPr>
          <p:cNvPr id="2" name="Group 9"/>
          <p:cNvGrpSpPr/>
          <p:nvPr/>
        </p:nvGrpSpPr>
        <p:grpSpPr>
          <a:xfrm>
            <a:off x="0" y="5949280"/>
            <a:ext cx="9144000" cy="759023"/>
            <a:chOff x="0" y="6107005"/>
            <a:chExt cx="9144000" cy="759023"/>
          </a:xfrm>
        </p:grpSpPr>
        <p:pic>
          <p:nvPicPr>
            <p:cNvPr id="13" name="Picture 1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4"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prstClr val="black"/>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42670322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İçerik Yer Tutucusu 2"/>
          <p:cNvSpPr>
            <a:spLocks noGrp="1"/>
          </p:cNvSpPr>
          <p:nvPr>
            <p:ph idx="1"/>
          </p:nvPr>
        </p:nvSpPr>
        <p:spPr>
          <a:xfrm>
            <a:off x="467544" y="1412776"/>
            <a:ext cx="7920881" cy="3341936"/>
          </a:xfrm>
        </p:spPr>
        <p:txBody>
          <a:bodyPr/>
          <a:lstStyle/>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Bireysel </a:t>
            </a:r>
            <a:r>
              <a:rPr lang="tr-TR" altLang="tr-TR" sz="2800" b="1" dirty="0" smtClean="0">
                <a:solidFill>
                  <a:schemeClr val="bg1"/>
                </a:solidFill>
                <a:cs typeface="Arial" panose="020B0604020202020204" pitchFamily="34" charset="0"/>
              </a:rPr>
              <a:t>faktörler</a:t>
            </a:r>
            <a:endParaRPr lang="tr-TR" altLang="tr-TR" sz="2800" b="1" dirty="0">
              <a:solidFill>
                <a:schemeClr val="bg1"/>
              </a:solidFill>
              <a:cs typeface="Arial" panose="020B0604020202020204" pitchFamily="34" charset="0"/>
            </a:endParaRP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Akran </a:t>
            </a:r>
            <a:r>
              <a:rPr lang="tr-TR" altLang="tr-TR" sz="2800" b="1" dirty="0" smtClean="0">
                <a:solidFill>
                  <a:schemeClr val="bg1"/>
                </a:solidFill>
                <a:cs typeface="Arial" panose="020B0604020202020204" pitchFamily="34" charset="0"/>
              </a:rPr>
              <a:t>faktörü</a:t>
            </a:r>
            <a:endParaRPr lang="tr-TR" altLang="tr-TR" sz="2800" b="1" dirty="0">
              <a:solidFill>
                <a:schemeClr val="bg1"/>
              </a:solidFill>
              <a:cs typeface="Arial" panose="020B0604020202020204" pitchFamily="34" charset="0"/>
            </a:endParaRP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Aile </a:t>
            </a:r>
            <a:r>
              <a:rPr lang="tr-TR" altLang="tr-TR" sz="2800" b="1" dirty="0" smtClean="0">
                <a:solidFill>
                  <a:schemeClr val="bg1"/>
                </a:solidFill>
                <a:cs typeface="Arial" panose="020B0604020202020204" pitchFamily="34" charset="0"/>
              </a:rPr>
              <a:t>faktörü</a:t>
            </a:r>
            <a:endParaRPr lang="tr-TR" altLang="tr-TR" sz="2800" b="1" dirty="0">
              <a:solidFill>
                <a:schemeClr val="bg1"/>
              </a:solidFill>
              <a:cs typeface="Arial" panose="020B0604020202020204" pitchFamily="34" charset="0"/>
            </a:endParaRP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Okul </a:t>
            </a:r>
            <a:r>
              <a:rPr lang="tr-TR" altLang="tr-TR" sz="2800" b="1" dirty="0" smtClean="0">
                <a:solidFill>
                  <a:schemeClr val="bg1"/>
                </a:solidFill>
                <a:cs typeface="Arial" panose="020B0604020202020204" pitchFamily="34" charset="0"/>
              </a:rPr>
              <a:t>faktörü</a:t>
            </a:r>
            <a:endParaRPr lang="tr-TR" altLang="tr-TR" sz="2800" b="1" dirty="0">
              <a:solidFill>
                <a:schemeClr val="bg1"/>
              </a:solidFill>
              <a:cs typeface="Arial" panose="020B0604020202020204" pitchFamily="34" charset="0"/>
            </a:endParaRP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Çevresel </a:t>
            </a:r>
            <a:r>
              <a:rPr lang="tr-TR" altLang="tr-TR" sz="2800" b="1" dirty="0" smtClean="0">
                <a:solidFill>
                  <a:schemeClr val="bg1"/>
                </a:solidFill>
                <a:cs typeface="Arial" panose="020B0604020202020204" pitchFamily="34" charset="0"/>
              </a:rPr>
              <a:t>faktörler</a:t>
            </a:r>
            <a:endParaRPr lang="tr-TR" altLang="tr-TR" sz="2800" b="1" dirty="0">
              <a:solidFill>
                <a:schemeClr val="bg1"/>
              </a:solidFill>
              <a:cs typeface="Arial" panose="020B0604020202020204" pitchFamily="34" charset="0"/>
            </a:endParaRPr>
          </a:p>
        </p:txBody>
      </p:sp>
      <p:cxnSp>
        <p:nvCxnSpPr>
          <p:cNvPr id="10"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14 Dikdörtgen"/>
          <p:cNvSpPr>
            <a:spLocks noChangeArrowheads="1"/>
          </p:cNvSpPr>
          <p:nvPr/>
        </p:nvSpPr>
        <p:spPr bwMode="auto">
          <a:xfrm>
            <a:off x="179388" y="404664"/>
            <a:ext cx="853958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Alkol Kullanımına Başlamada Yaygın Gözlenen 5 Risk Faktörü</a:t>
            </a:r>
            <a:endParaRPr lang="tr-TR" sz="2600" b="1" dirty="0">
              <a:solidFill>
                <a:schemeClr val="bg1"/>
              </a:solidFill>
              <a:latin typeface="Calibri" panose="020F0502020204030204" pitchFamily="34" charset="0"/>
            </a:endParaRP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582566800"/>
      </p:ext>
    </p:extLst>
  </p:cSld>
  <p:clrMapOvr>
    <a:masterClrMapping/>
  </p:clrMapOvr>
  <p:transition spd="slow">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1. </a:t>
            </a:r>
            <a:r>
              <a:rPr lang="tr-TR" sz="3600" b="1" dirty="0">
                <a:solidFill>
                  <a:schemeClr val="bg1"/>
                </a:solidFill>
              </a:rPr>
              <a:t>Bireysel Faktörler </a:t>
            </a:r>
          </a:p>
        </p:txBody>
      </p:sp>
      <p:sp>
        <p:nvSpPr>
          <p:cNvPr id="79876" name="Rectangle 3"/>
          <p:cNvSpPr>
            <a:spLocks noGrp="1" noChangeArrowheads="1"/>
          </p:cNvSpPr>
          <p:nvPr>
            <p:ph type="body" idx="1"/>
          </p:nvPr>
        </p:nvSpPr>
        <p:spPr>
          <a:xfrm>
            <a:off x="1039316" y="1912689"/>
            <a:ext cx="7493124" cy="3676551"/>
          </a:xfrm>
        </p:spPr>
        <p:txBody>
          <a:bodyPr lIns="276740" tIns="276740" rIns="276740" bIns="276740"/>
          <a:lstStyle/>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Ergenlik </a:t>
            </a:r>
            <a:r>
              <a:rPr lang="tr-TR" altLang="tr-TR" sz="2800" b="1" dirty="0">
                <a:solidFill>
                  <a:schemeClr val="bg1"/>
                </a:solidFill>
                <a:cs typeface="Arial" panose="020B0604020202020204" pitchFamily="34" charset="0"/>
              </a:rPr>
              <a:t>algısı ve adaptasyon süreci</a:t>
            </a:r>
            <a:endParaRPr lang="en-US"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Madde kullanımına yönelik algı</a:t>
            </a: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Yaşam becerileriyle ilgili sorunlar</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Agresiflik</a:t>
            </a:r>
            <a:r>
              <a:rPr lang="tr-TR" altLang="tr-TR" sz="2800" b="1" dirty="0">
                <a:solidFill>
                  <a:schemeClr val="bg1"/>
                </a:solidFill>
                <a:cs typeface="Arial" panose="020B0604020202020204" pitchFamily="34" charset="0"/>
              </a:rPr>
              <a:t>, olumsuz ruh hâli, çekingenlik veya dürtüsellik</a:t>
            </a:r>
          </a:p>
        </p:txBody>
      </p: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a:solidFill>
                  <a:schemeClr val="bg1"/>
                </a:solidFill>
                <a:latin typeface="Calibri" panose="020F0502020204030204" pitchFamily="34" charset="0"/>
              </a:rPr>
              <a:t>Alkol Kullanımına </a:t>
            </a:r>
            <a:r>
              <a:rPr lang="tr-TR" sz="2600" b="1" dirty="0" smtClean="0">
                <a:solidFill>
                  <a:schemeClr val="bg1"/>
                </a:solidFill>
                <a:latin typeface="Calibri" panose="020F0502020204030204" pitchFamily="34" charset="0"/>
              </a:rPr>
              <a:t>Başlamada Yaygın Gözlenen 5 Risk Faktörü</a:t>
            </a:r>
            <a:endParaRPr lang="tr-TR" sz="2600" b="1" dirty="0">
              <a:solidFill>
                <a:schemeClr val="bg1"/>
              </a:solidFill>
              <a:latin typeface="Calibri" panose="020F0502020204030204" pitchFamily="34" charset="0"/>
            </a:endParaRPr>
          </a:p>
        </p:txBody>
      </p:sp>
      <p:grpSp>
        <p:nvGrpSpPr>
          <p:cNvPr id="16" name="Group 15"/>
          <p:cNvGrpSpPr/>
          <p:nvPr/>
        </p:nvGrpSpPr>
        <p:grpSpPr>
          <a:xfrm>
            <a:off x="0" y="6107005"/>
            <a:ext cx="9144000" cy="759023"/>
            <a:chOff x="0" y="6107005"/>
            <a:chExt cx="9144000" cy="759023"/>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8"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060155582"/>
      </p:ext>
    </p:extLst>
  </p:cSld>
  <p:clrMapOvr>
    <a:masterClrMapping/>
  </p:clrMapOvr>
  <p:transition spd="slow">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type="body" idx="1"/>
          </p:nvPr>
        </p:nvSpPr>
        <p:spPr>
          <a:xfrm>
            <a:off x="1187624" y="1916832"/>
            <a:ext cx="7819693" cy="3997829"/>
          </a:xfrm>
        </p:spPr>
        <p:txBody>
          <a:bodyPr lIns="187470" tIns="187470" rIns="187470" bIns="187470"/>
          <a:lstStyle/>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Başlama</a:t>
            </a:r>
            <a:r>
              <a:rPr lang="tr-TR" altLang="tr-TR" sz="2800" b="1" dirty="0">
                <a:solidFill>
                  <a:schemeClr val="bg1"/>
                </a:solidFill>
                <a:cs typeface="Arial" panose="020B0604020202020204" pitchFamily="34" charset="0"/>
              </a:rPr>
              <a:t>, temin etme, devam </a:t>
            </a:r>
            <a:r>
              <a:rPr lang="tr-TR" altLang="tr-TR" sz="2800" b="1" dirty="0" smtClean="0">
                <a:solidFill>
                  <a:schemeClr val="bg1"/>
                </a:solidFill>
                <a:cs typeface="Arial" panose="020B0604020202020204" pitchFamily="34" charset="0"/>
              </a:rPr>
              <a:t>ettirme vb. hususlarda destek</a:t>
            </a:r>
            <a:endParaRPr lang="tr-TR" altLang="tr-TR" sz="2800" b="1" dirty="0">
              <a:solidFill>
                <a:schemeClr val="bg1"/>
              </a:solidFill>
              <a:cs typeface="Arial" panose="020B0604020202020204" pitchFamily="34" charset="0"/>
            </a:endParaRPr>
          </a:p>
          <a:p>
            <a:pPr marL="280988" indent="-280988" eaLnBrk="1" hangingPunct="1">
              <a:spcBef>
                <a:spcPts val="1000"/>
              </a:spcBef>
              <a:spcAft>
                <a:spcPts val="1000"/>
              </a:spcAft>
              <a:buFont typeface="Wingdings" panose="05000000000000000000" pitchFamily="2" charset="2"/>
              <a:buChar char="§"/>
            </a:pPr>
            <a:r>
              <a:rPr lang="tr-TR" altLang="tr-TR" sz="2800" b="1" dirty="0">
                <a:solidFill>
                  <a:schemeClr val="bg1"/>
                </a:solidFill>
                <a:cs typeface="Arial" panose="020B0604020202020204" pitchFamily="34" charset="0"/>
              </a:rPr>
              <a:t>Arkadaş grubunda madde kullanımına olumlu </a:t>
            </a:r>
            <a:r>
              <a:rPr lang="tr-TR" altLang="tr-TR" sz="2800" b="1" dirty="0" smtClean="0">
                <a:solidFill>
                  <a:schemeClr val="bg1"/>
                </a:solidFill>
                <a:cs typeface="Arial" panose="020B0604020202020204" pitchFamily="34" charset="0"/>
              </a:rPr>
              <a:t>bakış</a:t>
            </a:r>
            <a:endParaRPr lang="tr-TR" altLang="tr-TR" sz="2800" b="1" dirty="0">
              <a:solidFill>
                <a:schemeClr val="bg1"/>
              </a:solidFill>
              <a:cs typeface="Arial" panose="020B0604020202020204" pitchFamily="34" charset="0"/>
            </a:endParaRPr>
          </a:p>
        </p:txBody>
      </p: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a:solidFill>
                  <a:schemeClr val="bg1"/>
                </a:solidFill>
                <a:latin typeface="Calibri" panose="020F0502020204030204" pitchFamily="34" charset="0"/>
              </a:rPr>
              <a:t>Alkol Kullanımına </a:t>
            </a:r>
            <a:r>
              <a:rPr lang="tr-TR" sz="2600" b="1" dirty="0" smtClean="0">
                <a:solidFill>
                  <a:schemeClr val="bg1"/>
                </a:solidFill>
                <a:latin typeface="Calibri" panose="020F0502020204030204" pitchFamily="34" charset="0"/>
              </a:rPr>
              <a:t>Başlamada Yaygın Gözlenen 5 Risk Faktörü</a:t>
            </a:r>
            <a:endParaRPr lang="tr-TR" sz="2600" b="1" dirty="0">
              <a:solidFill>
                <a:schemeClr val="bg1"/>
              </a:solidFill>
              <a:latin typeface="Calibri" panose="020F0502020204030204" pitchFamily="34" charset="0"/>
            </a:endParaRPr>
          </a:p>
        </p:txBody>
      </p:sp>
      <p:sp>
        <p:nvSpPr>
          <p:cNvPr id="14" name="Rectangle 2"/>
          <p:cNvSpPr txBox="1">
            <a:spLocks noChangeArrowheads="1"/>
          </p:cNvSpPr>
          <p:nvPr/>
        </p:nvSpPr>
        <p:spPr bwMode="auto">
          <a:xfrm>
            <a:off x="17859" y="884411"/>
            <a:ext cx="4914181" cy="146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tr-TR" sz="3600" b="1" dirty="0" smtClean="0">
                <a:solidFill>
                  <a:schemeClr val="bg1"/>
                </a:solidFill>
              </a:rPr>
              <a:t>	2. Akran Faktörü </a:t>
            </a:r>
            <a:endParaRPr lang="tr-TR" sz="3600" b="1" dirty="0">
              <a:solidFill>
                <a:schemeClr val="bg1"/>
              </a:solidFill>
            </a:endParaRPr>
          </a:p>
        </p:txBody>
      </p:sp>
      <p:grpSp>
        <p:nvGrpSpPr>
          <p:cNvPr id="17" name="Group 16"/>
          <p:cNvGrpSpPr/>
          <p:nvPr/>
        </p:nvGrpSpPr>
        <p:grpSpPr>
          <a:xfrm>
            <a:off x="0" y="6107005"/>
            <a:ext cx="9144000" cy="759023"/>
            <a:chOff x="0" y="6107005"/>
            <a:chExt cx="9144000" cy="759023"/>
          </a:xfrm>
        </p:grpSpPr>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015043768"/>
      </p:ext>
    </p:extLst>
  </p:cSld>
  <p:clrMapOvr>
    <a:masterClrMapping/>
  </p:clrMapOvr>
  <p:transition spd="slow">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1145977" y="1902842"/>
            <a:ext cx="7314455" cy="3830414"/>
          </a:xfrm>
        </p:spPr>
        <p:txBody>
          <a:bodyPr lIns="187470" tIns="187470" rIns="187470" bIns="187470"/>
          <a:lstStyle/>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Çeşitli travmaların varlığı</a:t>
            </a:r>
          </a:p>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Aile kontrolünün yetersizliği</a:t>
            </a:r>
          </a:p>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Ailede madde kullanımının varlığı</a:t>
            </a:r>
          </a:p>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Çocuğa uygun sınırlar oluşturamamak</a:t>
            </a:r>
          </a:p>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Çocuğa yönelik ihmal ve istismar</a:t>
            </a:r>
            <a:endParaRPr lang="tr-TR" altLang="tr-TR" sz="2800" b="1" dirty="0">
              <a:solidFill>
                <a:schemeClr val="bg1"/>
              </a:solidFill>
              <a:cs typeface="Arial" panose="020B0604020202020204" pitchFamily="34" charset="0"/>
            </a:endParaRPr>
          </a:p>
        </p:txBody>
      </p: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a:solidFill>
                  <a:schemeClr val="bg1"/>
                </a:solidFill>
                <a:latin typeface="Calibri" panose="020F0502020204030204" pitchFamily="34" charset="0"/>
              </a:rPr>
              <a:t>Alkol Kullanımına </a:t>
            </a:r>
            <a:r>
              <a:rPr lang="tr-TR" sz="2600" b="1" dirty="0" smtClean="0">
                <a:solidFill>
                  <a:schemeClr val="bg1"/>
                </a:solidFill>
                <a:latin typeface="Calibri" panose="020F0502020204030204" pitchFamily="34" charset="0"/>
              </a:rPr>
              <a:t>Başlamada Yaygın Gözlenen 5 Risk Faktörü</a:t>
            </a:r>
            <a:endParaRPr lang="tr-TR" sz="2600" b="1" dirty="0">
              <a:solidFill>
                <a:schemeClr val="bg1"/>
              </a:solidFill>
              <a:latin typeface="Calibri" panose="020F0502020204030204" pitchFamily="34" charset="0"/>
            </a:endParaRPr>
          </a:p>
        </p:txBody>
      </p:sp>
      <p:sp>
        <p:nvSpPr>
          <p:cNvPr id="17"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3. Aile Faktörü </a:t>
            </a:r>
            <a:endParaRPr lang="tr-TR" sz="3600" b="1" dirty="0">
              <a:solidFill>
                <a:schemeClr val="bg1"/>
              </a:solidFill>
            </a:endParaRPr>
          </a:p>
        </p:txBody>
      </p:sp>
      <p:grpSp>
        <p:nvGrpSpPr>
          <p:cNvPr id="16" name="Group 15"/>
          <p:cNvGrpSpPr/>
          <p:nvPr/>
        </p:nvGrpSpPr>
        <p:grpSpPr>
          <a:xfrm>
            <a:off x="0" y="6107005"/>
            <a:ext cx="9144000" cy="759023"/>
            <a:chOff x="0" y="6107005"/>
            <a:chExt cx="9144000" cy="759023"/>
          </a:xfrm>
        </p:grpSpPr>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863019283"/>
      </p:ext>
    </p:extLst>
  </p:cSld>
  <p:clrMapOvr>
    <a:masterClrMapping/>
  </p:clrMapOvr>
  <p:transition spd="slow">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1289993" y="1844030"/>
            <a:ext cx="7729131" cy="4070632"/>
          </a:xfrm>
        </p:spPr>
        <p:txBody>
          <a:bodyPr lIns="187470" tIns="187470" rIns="187470" bIns="187470"/>
          <a:lstStyle/>
          <a:p>
            <a:pPr marL="280988" indent="-280988" eaLnBrk="1" hangingPunct="1">
              <a:spcBef>
                <a:spcPts val="1000"/>
              </a:spcBef>
              <a:spcAft>
                <a:spcPts val="1000"/>
              </a:spcAft>
              <a:buFont typeface="Wingdings" panose="05000000000000000000" pitchFamily="2" charset="2"/>
              <a:buChar char="§"/>
            </a:pPr>
            <a:r>
              <a:rPr lang="tr-TR" altLang="tr-TR" sz="2800" b="1" dirty="0">
                <a:solidFill>
                  <a:schemeClr val="bg1"/>
                </a:solidFill>
                <a:cs typeface="Arial" panose="020B0604020202020204" pitchFamily="34" charset="0"/>
              </a:rPr>
              <a:t>Okul bağı ve okula bakış açısı zayıf, olumsuz sınıf içi </a:t>
            </a:r>
            <a:r>
              <a:rPr lang="tr-TR" altLang="tr-TR" sz="2800" b="1" dirty="0" smtClean="0">
                <a:solidFill>
                  <a:schemeClr val="bg1"/>
                </a:solidFill>
                <a:cs typeface="Arial" panose="020B0604020202020204" pitchFamily="34" charset="0"/>
              </a:rPr>
              <a:t>davranışlar</a:t>
            </a:r>
            <a:endParaRPr lang="tr-TR" altLang="tr-TR" sz="2800" b="1" dirty="0">
              <a:solidFill>
                <a:schemeClr val="bg1"/>
              </a:solidFill>
              <a:cs typeface="Arial" panose="020B0604020202020204" pitchFamily="34" charset="0"/>
            </a:endParaRPr>
          </a:p>
          <a:p>
            <a:pPr marL="280988" indent="-280988" eaLnBrk="1" hangingPunct="1">
              <a:spcBef>
                <a:spcPts val="1000"/>
              </a:spcBef>
              <a:spcAft>
                <a:spcPts val="1000"/>
              </a:spcAft>
              <a:buFont typeface="Wingdings" panose="05000000000000000000" pitchFamily="2" charset="2"/>
              <a:buChar char="§"/>
            </a:pPr>
            <a:r>
              <a:rPr lang="tr-TR" altLang="tr-TR" sz="2800" b="1" dirty="0">
                <a:solidFill>
                  <a:schemeClr val="bg1"/>
                </a:solidFill>
                <a:cs typeface="Arial" panose="020B0604020202020204" pitchFamily="34" charset="0"/>
              </a:rPr>
              <a:t>Okuldan kaçma davranışının </a:t>
            </a:r>
            <a:r>
              <a:rPr lang="tr-TR" altLang="tr-TR" sz="2800" b="1" dirty="0" smtClean="0">
                <a:solidFill>
                  <a:schemeClr val="bg1"/>
                </a:solidFill>
                <a:cs typeface="Arial" panose="020B0604020202020204" pitchFamily="34" charset="0"/>
              </a:rPr>
              <a:t>artması</a:t>
            </a:r>
            <a:endParaRPr lang="tr-TR" altLang="tr-TR" sz="2800" b="1" dirty="0">
              <a:solidFill>
                <a:schemeClr val="bg1"/>
              </a:solidFill>
              <a:cs typeface="Arial" panose="020B0604020202020204" pitchFamily="34" charset="0"/>
            </a:endParaRPr>
          </a:p>
          <a:p>
            <a:pPr marL="280988" indent="-280988" eaLnBrk="1" hangingPunct="1">
              <a:spcBef>
                <a:spcPts val="1000"/>
              </a:spcBef>
              <a:spcAft>
                <a:spcPts val="1000"/>
              </a:spcAft>
              <a:buFont typeface="Wingdings" panose="05000000000000000000" pitchFamily="2" charset="2"/>
              <a:buChar char="§"/>
            </a:pPr>
            <a:r>
              <a:rPr lang="tr-TR" altLang="tr-TR" sz="2800" b="1" dirty="0">
                <a:solidFill>
                  <a:schemeClr val="bg1"/>
                </a:solidFill>
                <a:cs typeface="Arial" panose="020B0604020202020204" pitchFamily="34" charset="0"/>
              </a:rPr>
              <a:t>Okul yönetiminin kullananlardan oluşan </a:t>
            </a:r>
            <a:r>
              <a:rPr lang="tr-TR" altLang="tr-TR" sz="2800" b="1" dirty="0" smtClean="0">
                <a:solidFill>
                  <a:schemeClr val="bg1"/>
                </a:solidFill>
                <a:cs typeface="Arial" panose="020B0604020202020204" pitchFamily="34" charset="0"/>
              </a:rPr>
              <a:t>ağları engelleyememesi</a:t>
            </a:r>
            <a:endParaRPr lang="tr-TR" altLang="tr-TR" sz="2800" b="1" dirty="0">
              <a:solidFill>
                <a:schemeClr val="bg1"/>
              </a:solidFill>
              <a:cs typeface="Arial" panose="020B0604020202020204" pitchFamily="34" charset="0"/>
            </a:endParaRPr>
          </a:p>
          <a:p>
            <a:pPr marL="280988" indent="-280988" eaLnBrk="1" hangingPunct="1">
              <a:spcBef>
                <a:spcPts val="1000"/>
              </a:spcBef>
              <a:spcAft>
                <a:spcPts val="1000"/>
              </a:spcAft>
              <a:buFont typeface="Wingdings" panose="05000000000000000000" pitchFamily="2" charset="2"/>
              <a:buChar char="§"/>
            </a:pPr>
            <a:r>
              <a:rPr lang="tr-TR" altLang="tr-TR" sz="2800" b="1" dirty="0">
                <a:solidFill>
                  <a:schemeClr val="bg1"/>
                </a:solidFill>
                <a:cs typeface="Arial" panose="020B0604020202020204" pitchFamily="34" charset="0"/>
              </a:rPr>
              <a:t>Disiplin sorunlarına yönelik tedbir </a:t>
            </a:r>
            <a:r>
              <a:rPr lang="tr-TR" altLang="tr-TR" sz="2800" b="1" dirty="0" smtClean="0">
                <a:solidFill>
                  <a:schemeClr val="bg1"/>
                </a:solidFill>
                <a:cs typeface="Arial" panose="020B0604020202020204" pitchFamily="34" charset="0"/>
              </a:rPr>
              <a:t>alınmaması</a:t>
            </a:r>
            <a:endParaRPr lang="tr-TR" altLang="tr-TR" sz="2800" b="1" dirty="0">
              <a:solidFill>
                <a:schemeClr val="bg1"/>
              </a:solidFill>
              <a:cs typeface="Arial" panose="020B0604020202020204" pitchFamily="34" charset="0"/>
            </a:endParaRPr>
          </a:p>
        </p:txBody>
      </p: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a:solidFill>
                  <a:schemeClr val="bg1"/>
                </a:solidFill>
                <a:latin typeface="Calibri" panose="020F0502020204030204" pitchFamily="34" charset="0"/>
              </a:rPr>
              <a:t>Alkol Kullanımına </a:t>
            </a:r>
            <a:r>
              <a:rPr lang="tr-TR" sz="2600" b="1" dirty="0" smtClean="0">
                <a:solidFill>
                  <a:schemeClr val="bg1"/>
                </a:solidFill>
                <a:latin typeface="Calibri" panose="020F0502020204030204" pitchFamily="34" charset="0"/>
              </a:rPr>
              <a:t>Başlamada Yaygın Gözlenen 5 Risk Faktörü</a:t>
            </a:r>
            <a:endParaRPr lang="tr-TR" sz="2600" b="1" dirty="0">
              <a:solidFill>
                <a:schemeClr val="bg1"/>
              </a:solidFill>
              <a:latin typeface="Calibri" panose="020F0502020204030204" pitchFamily="34" charset="0"/>
            </a:endParaRPr>
          </a:p>
        </p:txBody>
      </p:sp>
      <p:sp>
        <p:nvSpPr>
          <p:cNvPr id="13"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4. Okul Faktörü </a:t>
            </a:r>
            <a:endParaRPr lang="tr-TR" sz="3600" b="1" dirty="0">
              <a:solidFill>
                <a:schemeClr val="bg1"/>
              </a:solidFill>
            </a:endParaRPr>
          </a:p>
        </p:txBody>
      </p:sp>
      <p:grpSp>
        <p:nvGrpSpPr>
          <p:cNvPr id="17" name="Group 16"/>
          <p:cNvGrpSpPr/>
          <p:nvPr/>
        </p:nvGrpSpPr>
        <p:grpSpPr>
          <a:xfrm>
            <a:off x="0" y="6107005"/>
            <a:ext cx="9144000" cy="759023"/>
            <a:chOff x="0" y="6107005"/>
            <a:chExt cx="9144000" cy="759023"/>
          </a:xfrm>
        </p:grpSpPr>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523273194"/>
      </p:ext>
    </p:extLst>
  </p:cSld>
  <p:clrMapOvr>
    <a:masterClrMapping/>
  </p:clrMapOvr>
  <p:transition spd="slow">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259632" y="1844824"/>
            <a:ext cx="7565975" cy="4039443"/>
          </a:xfrm>
        </p:spPr>
        <p:txBody>
          <a:bodyPr lIns="187470" tIns="187470" rIns="187470" bIns="187470">
            <a:noAutofit/>
          </a:bodyPr>
          <a:lstStyle/>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Toplumsal olarak bağımlılık ve bağımlıya bakış</a:t>
            </a:r>
          </a:p>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Yasalar ve uygulanabilirlik</a:t>
            </a:r>
          </a:p>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Ulaşılabilirliğin kolay olduğunun algılanması</a:t>
            </a:r>
          </a:p>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Yerel yönetimler ve yatırım eksiklikleri</a:t>
            </a:r>
          </a:p>
          <a:p>
            <a:pPr marL="280988" indent="-280988" eaLnBrk="1" hangingPunct="1">
              <a:spcBef>
                <a:spcPts val="1000"/>
              </a:spcBef>
              <a:spcAft>
                <a:spcPts val="1000"/>
              </a:spcAft>
              <a:buFont typeface="Wingdings" panose="05000000000000000000" pitchFamily="2" charset="2"/>
              <a:buChar char="§"/>
            </a:pPr>
            <a:r>
              <a:rPr lang="tr-TR" altLang="tr-TR" sz="2800" b="1" dirty="0" smtClean="0">
                <a:solidFill>
                  <a:schemeClr val="bg1"/>
                </a:solidFill>
                <a:cs typeface="Arial" panose="020B0604020202020204" pitchFamily="34" charset="0"/>
              </a:rPr>
              <a:t>Yoksulluk ve işsizlik</a:t>
            </a:r>
            <a:endParaRPr lang="tr-TR" altLang="tr-TR" sz="2800" b="1" dirty="0">
              <a:solidFill>
                <a:schemeClr val="bg1"/>
              </a:solidFill>
              <a:cs typeface="Arial" panose="020B0604020202020204" pitchFamily="34" charset="0"/>
            </a:endParaRPr>
          </a:p>
        </p:txBody>
      </p:sp>
      <p:cxnSp>
        <p:nvCxnSpPr>
          <p:cNvPr id="12"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a:solidFill>
                  <a:schemeClr val="bg1"/>
                </a:solidFill>
                <a:latin typeface="Calibri" panose="020F0502020204030204" pitchFamily="34" charset="0"/>
              </a:rPr>
              <a:t>Alkol Kullanımına </a:t>
            </a:r>
            <a:r>
              <a:rPr lang="tr-TR" sz="2600" b="1" dirty="0" smtClean="0">
                <a:solidFill>
                  <a:schemeClr val="bg1"/>
                </a:solidFill>
                <a:latin typeface="Calibri" panose="020F0502020204030204" pitchFamily="34" charset="0"/>
              </a:rPr>
              <a:t>Başlamada Yaygın Gözlenen 5 Risk Faktörü</a:t>
            </a:r>
            <a:endParaRPr lang="tr-TR" sz="2600" b="1" dirty="0">
              <a:solidFill>
                <a:schemeClr val="bg1"/>
              </a:solidFill>
              <a:latin typeface="Calibri" panose="020F0502020204030204" pitchFamily="34" charset="0"/>
            </a:endParaRPr>
          </a:p>
        </p:txBody>
      </p:sp>
      <p:sp>
        <p:nvSpPr>
          <p:cNvPr id="14" name="Rectangle 2"/>
          <p:cNvSpPr>
            <a:spLocks noGrp="1" noChangeArrowheads="1"/>
          </p:cNvSpPr>
          <p:nvPr>
            <p:ph type="title"/>
          </p:nvPr>
        </p:nvSpPr>
        <p:spPr>
          <a:xfrm>
            <a:off x="17859" y="884411"/>
            <a:ext cx="4986189" cy="1464469"/>
          </a:xfrm>
        </p:spPr>
        <p:txBody>
          <a:bodyPr/>
          <a:lstStyle/>
          <a:p>
            <a:pPr algn="l" eaLnBrk="1" hangingPunct="1">
              <a:defRPr/>
            </a:pPr>
            <a:r>
              <a:rPr lang="tr-TR" sz="3600" b="1" dirty="0">
                <a:solidFill>
                  <a:schemeClr val="bg1"/>
                </a:solidFill>
              </a:rPr>
              <a:t>	</a:t>
            </a:r>
            <a:r>
              <a:rPr lang="tr-TR" sz="3600" b="1" dirty="0" smtClean="0">
                <a:solidFill>
                  <a:schemeClr val="bg1"/>
                </a:solidFill>
              </a:rPr>
              <a:t>5. Çevresel </a:t>
            </a:r>
            <a:r>
              <a:rPr lang="tr-TR" sz="3600" b="1" dirty="0">
                <a:solidFill>
                  <a:schemeClr val="bg1"/>
                </a:solidFill>
              </a:rPr>
              <a:t>Faktörler </a:t>
            </a:r>
          </a:p>
        </p:txBody>
      </p:sp>
      <p:grpSp>
        <p:nvGrpSpPr>
          <p:cNvPr id="18" name="Group 17"/>
          <p:cNvGrpSpPr/>
          <p:nvPr/>
        </p:nvGrpSpPr>
        <p:grpSpPr>
          <a:xfrm>
            <a:off x="0" y="6107005"/>
            <a:ext cx="9144000" cy="759023"/>
            <a:chOff x="0" y="6107005"/>
            <a:chExt cx="9144000" cy="759023"/>
          </a:xfrm>
        </p:grpSpPr>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20"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979711996"/>
      </p:ext>
    </p:extLst>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54150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Gencin Alkol Kullanımını Ortaya Çıkarabilecek İşaretler…</a:t>
            </a:r>
            <a:endParaRPr lang="tr-TR" sz="2800" b="1" dirty="0">
              <a:solidFill>
                <a:schemeClr val="bg1"/>
              </a:solidFill>
              <a:latin typeface="Calibri" panose="020F0502020204030204" pitchFamily="34" charset="0"/>
            </a:endParaRPr>
          </a:p>
        </p:txBody>
      </p:sp>
      <p:sp>
        <p:nvSpPr>
          <p:cNvPr id="2" name="TextBox 1"/>
          <p:cNvSpPr txBox="1"/>
          <p:nvPr/>
        </p:nvSpPr>
        <p:spPr>
          <a:xfrm>
            <a:off x="177021" y="1340768"/>
            <a:ext cx="8787593" cy="3272691"/>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Fiziksel Değişimler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Duygusal Değişimler</a:t>
            </a: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Zihinsel Değişimler</a:t>
            </a: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Davranışsal Değişimler</a:t>
            </a: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endParaRPr lang="fi-FI" sz="2800" b="1" i="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118865330"/>
      </p:ext>
    </p:extLst>
  </p:cSld>
  <p:clrMapOvr>
    <a:masterClrMapping/>
  </p:clrMapOvr>
  <p:transition spd="slow">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smtClean="0">
                <a:solidFill>
                  <a:schemeClr val="bg1"/>
                </a:solidFill>
              </a:rPr>
              <a:t>TOLERANS GELİŞTİRME</a:t>
            </a:r>
            <a:endParaRPr lang="tr-TR" sz="2400" dirty="0">
              <a:solidFill>
                <a:schemeClr val="bg1"/>
              </a:solidFill>
            </a:endParaRPr>
          </a:p>
        </p:txBody>
      </p:sp>
      <p:sp>
        <p:nvSpPr>
          <p:cNvPr id="3" name="2 İçerik Yer Tutucusu"/>
          <p:cNvSpPr>
            <a:spLocks noGrp="1"/>
          </p:cNvSpPr>
          <p:nvPr>
            <p:ph idx="1"/>
          </p:nvPr>
        </p:nvSpPr>
        <p:spPr/>
        <p:txBody>
          <a:bodyPr/>
          <a:lstStyle/>
          <a:p>
            <a:r>
              <a:rPr lang="tr-TR" dirty="0" smtClean="0">
                <a:solidFill>
                  <a:schemeClr val="bg1"/>
                </a:solidFill>
              </a:rPr>
              <a:t>İlk kullanımda tatmin edicidir. Daha sonraki kullanımlarda ise etki süresi azaldığı için miktarı arttırır daha sonra ise miktarı arttırıp türü farklılaştırır.</a:t>
            </a:r>
          </a:p>
          <a:p>
            <a:endParaRPr lang="tr-TR" dirty="0" smtClean="0">
              <a:solidFill>
                <a:schemeClr val="bg1"/>
              </a:solidFill>
            </a:endParaRPr>
          </a:p>
          <a:p>
            <a:r>
              <a:rPr lang="tr-TR" dirty="0" smtClean="0">
                <a:solidFill>
                  <a:schemeClr val="bg1"/>
                </a:solidFill>
              </a:rPr>
              <a:t>Sigara- alkol- ağrı kesici-esrar- </a:t>
            </a:r>
            <a:r>
              <a:rPr lang="tr-TR" dirty="0" smtClean="0">
                <a:solidFill>
                  <a:schemeClr val="bg1"/>
                </a:solidFill>
              </a:rPr>
              <a:t>sentetik madde- hap- </a:t>
            </a:r>
            <a:r>
              <a:rPr lang="tr-TR" dirty="0" smtClean="0">
                <a:solidFill>
                  <a:schemeClr val="bg1"/>
                </a:solidFill>
              </a:rPr>
              <a:t>eroin…….</a:t>
            </a:r>
            <a:endParaRPr lang="tr-TR"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8611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Hakkında Yanlış Bilinenler</a:t>
            </a:r>
            <a:endParaRPr lang="tr-TR" sz="2800" b="1" dirty="0">
              <a:solidFill>
                <a:schemeClr val="bg1"/>
              </a:solidFill>
              <a:latin typeface="Calibri" panose="020F0502020204030204" pitchFamily="34" charset="0"/>
            </a:endParaRPr>
          </a:p>
        </p:txBody>
      </p:sp>
      <p:sp>
        <p:nvSpPr>
          <p:cNvPr id="2" name="TextBox 1"/>
          <p:cNvSpPr txBox="1"/>
          <p:nvPr/>
        </p:nvSpPr>
        <p:spPr>
          <a:xfrm>
            <a:off x="177021" y="1340768"/>
            <a:ext cx="8787593" cy="370357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Yanlış</a:t>
            </a:r>
            <a:endParaRPr lang="tr-TR" sz="2800" b="1" dirty="0" smtClean="0">
              <a:solidFill>
                <a:schemeClr val="bg1"/>
              </a:solidFill>
              <a:latin typeface="+mn-lt"/>
            </a:endParaRPr>
          </a:p>
          <a:p>
            <a:pPr>
              <a:spcBef>
                <a:spcPts val="1000"/>
              </a:spcBef>
              <a:spcAft>
                <a:spcPts val="1000"/>
              </a:spcAft>
            </a:pPr>
            <a:r>
              <a:rPr lang="tr-TR" sz="2800" b="1" dirty="0">
                <a:solidFill>
                  <a:schemeClr val="bg1"/>
                </a:solidFill>
                <a:latin typeface="+mn-lt"/>
              </a:rPr>
              <a:t>	</a:t>
            </a:r>
            <a:r>
              <a:rPr lang="fi-FI" sz="2800" b="1" i="1" dirty="0" smtClean="0">
                <a:solidFill>
                  <a:schemeClr val="bg1"/>
                </a:solidFill>
                <a:latin typeface="+mn-lt"/>
              </a:rPr>
              <a:t>Ben </a:t>
            </a:r>
            <a:r>
              <a:rPr lang="fi-FI" sz="2800" b="1" i="1" dirty="0">
                <a:solidFill>
                  <a:schemeClr val="bg1"/>
                </a:solidFill>
                <a:latin typeface="+mn-lt"/>
              </a:rPr>
              <a:t>bağımlı olmam.</a:t>
            </a:r>
          </a:p>
          <a:p>
            <a:pPr marL="280988" indent="-280988">
              <a:spcBef>
                <a:spcPts val="1000"/>
              </a:spcBef>
              <a:spcAft>
                <a:spcPts val="1000"/>
              </a:spcAft>
              <a:buFont typeface="Wingdings" panose="05000000000000000000" pitchFamily="2" charset="2"/>
              <a:buChar char="§"/>
            </a:pP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Doğru</a:t>
            </a:r>
            <a:endParaRPr lang="tr-TR" sz="2800" b="1" dirty="0" smtClean="0">
              <a:solidFill>
                <a:schemeClr val="bg1"/>
              </a:solidFill>
              <a:latin typeface="+mn-lt"/>
            </a:endParaRPr>
          </a:p>
          <a:p>
            <a:pPr>
              <a:spcBef>
                <a:spcPts val="1000"/>
              </a:spcBef>
              <a:spcAft>
                <a:spcPts val="1000"/>
              </a:spcAft>
            </a:pPr>
            <a:r>
              <a:rPr lang="tr-TR" sz="2800" b="1" dirty="0" smtClean="0">
                <a:solidFill>
                  <a:schemeClr val="bg1"/>
                </a:solidFill>
                <a:latin typeface="+mn-lt"/>
              </a:rPr>
              <a:t>	</a:t>
            </a:r>
            <a:r>
              <a:rPr lang="fi-FI" sz="2800" b="1" i="1" dirty="0" smtClean="0">
                <a:solidFill>
                  <a:schemeClr val="bg1"/>
                </a:solidFill>
                <a:latin typeface="+mn-lt"/>
              </a:rPr>
              <a:t>Kimsenin </a:t>
            </a:r>
            <a:r>
              <a:rPr lang="fi-FI" sz="2800" b="1" i="1" dirty="0">
                <a:solidFill>
                  <a:schemeClr val="bg1"/>
                </a:solidFill>
                <a:latin typeface="+mn-lt"/>
              </a:rPr>
              <a:t>böyle bir güvencesi olamaz. Alkol ya da </a:t>
            </a:r>
            <a:r>
              <a:rPr lang="tr-TR" sz="2800" b="1" i="1" dirty="0" smtClean="0">
                <a:solidFill>
                  <a:schemeClr val="bg1"/>
                </a:solidFill>
                <a:latin typeface="+mn-lt"/>
              </a:rPr>
              <a:t>	</a:t>
            </a:r>
            <a:r>
              <a:rPr lang="fi-FI" sz="2800" b="1" i="1" dirty="0" smtClean="0">
                <a:solidFill>
                  <a:schemeClr val="bg1"/>
                </a:solidFill>
                <a:latin typeface="+mn-lt"/>
              </a:rPr>
              <a:t>madde </a:t>
            </a:r>
            <a:r>
              <a:rPr lang="fi-FI" sz="2800" b="1" i="1" dirty="0">
                <a:solidFill>
                  <a:schemeClr val="bg1"/>
                </a:solidFill>
                <a:latin typeface="+mn-lt"/>
              </a:rPr>
              <a:t>kullanan herkes, bağımlı olabilir.</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4045650178"/>
      </p:ext>
    </p:extLst>
  </p:cSld>
  <p:clrMapOvr>
    <a:masterClrMapping/>
  </p:clrMapOvr>
  <p:transition spd="slow">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8611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Alkol Hakkında Yanlış Bilinenler</a:t>
            </a:r>
          </a:p>
        </p:txBody>
      </p:sp>
      <p:sp>
        <p:nvSpPr>
          <p:cNvPr id="2" name="TextBox 1"/>
          <p:cNvSpPr txBox="1"/>
          <p:nvPr/>
        </p:nvSpPr>
        <p:spPr>
          <a:xfrm>
            <a:off x="177021" y="1340768"/>
            <a:ext cx="8787593" cy="4780796"/>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fi-FI" sz="2800" b="1" dirty="0">
                <a:solidFill>
                  <a:schemeClr val="bg1"/>
                </a:solidFill>
                <a:latin typeface="+mn-lt"/>
              </a:rPr>
              <a:t>Yanlış</a:t>
            </a:r>
            <a:endParaRPr lang="tr-TR" sz="2800" b="1" dirty="0">
              <a:solidFill>
                <a:schemeClr val="bg1"/>
              </a:solidFill>
              <a:latin typeface="+mn-lt"/>
            </a:endParaRPr>
          </a:p>
          <a:p>
            <a:pPr>
              <a:spcBef>
                <a:spcPts val="1000"/>
              </a:spcBef>
              <a:spcAft>
                <a:spcPts val="1000"/>
              </a:spcAft>
            </a:pPr>
            <a:r>
              <a:rPr lang="tr-TR" sz="2800" b="1" i="1" dirty="0">
                <a:solidFill>
                  <a:schemeClr val="bg1"/>
                </a:solidFill>
                <a:latin typeface="+mn-lt"/>
              </a:rPr>
              <a:t>	</a:t>
            </a:r>
            <a:r>
              <a:rPr lang="fi-FI" sz="2800" b="1" i="1" dirty="0">
                <a:solidFill>
                  <a:schemeClr val="bg1"/>
                </a:solidFill>
                <a:latin typeface="+mn-lt"/>
              </a:rPr>
              <a:t>Ben kontrolümü sağlarım</a:t>
            </a:r>
            <a:r>
              <a:rPr lang="fi-FI" sz="2800" b="1" i="1" dirty="0" smtClean="0">
                <a:solidFill>
                  <a:schemeClr val="bg1"/>
                </a:solidFill>
                <a:latin typeface="+mn-lt"/>
              </a:rPr>
              <a:t>.</a:t>
            </a:r>
            <a:endParaRPr lang="tr-TR" sz="2800" b="1" i="1" dirty="0">
              <a:solidFill>
                <a:schemeClr val="bg1"/>
              </a:solidFill>
              <a:latin typeface="+mn-lt"/>
            </a:endParaRPr>
          </a:p>
          <a:p>
            <a:pPr>
              <a:spcBef>
                <a:spcPts val="1000"/>
              </a:spcBef>
              <a:spcAft>
                <a:spcPts val="1000"/>
              </a:spcAft>
            </a:pPr>
            <a:endParaRPr lang="fi-FI" sz="12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Doğru</a:t>
            </a:r>
            <a:endParaRPr lang="tr-TR" sz="2800" b="1" dirty="0" smtClean="0">
              <a:solidFill>
                <a:schemeClr val="bg1"/>
              </a:solidFill>
              <a:latin typeface="+mn-lt"/>
            </a:endParaRPr>
          </a:p>
          <a:p>
            <a:pPr>
              <a:spcBef>
                <a:spcPts val="1000"/>
              </a:spcBef>
              <a:spcAft>
                <a:spcPts val="1000"/>
              </a:spcAft>
            </a:pPr>
            <a:r>
              <a:rPr lang="tr-TR" sz="2800" b="1" i="1" dirty="0">
                <a:solidFill>
                  <a:schemeClr val="bg1"/>
                </a:solidFill>
                <a:latin typeface="+mn-lt"/>
              </a:rPr>
              <a:t>	</a:t>
            </a:r>
            <a:r>
              <a:rPr lang="fi-FI" sz="2800" b="1" i="1" dirty="0" smtClean="0">
                <a:solidFill>
                  <a:schemeClr val="bg1"/>
                </a:solidFill>
                <a:latin typeface="+mn-lt"/>
              </a:rPr>
              <a:t>Alkol </a:t>
            </a:r>
            <a:r>
              <a:rPr lang="fi-FI" sz="2800" b="1" i="1" dirty="0">
                <a:solidFill>
                  <a:schemeClr val="bg1"/>
                </a:solidFill>
                <a:latin typeface="+mn-lt"/>
              </a:rPr>
              <a:t>vücut üzerindeki biyolojik etkileri </a:t>
            </a:r>
            <a:r>
              <a:rPr lang="tr-TR" sz="2800" b="1" i="1" dirty="0" smtClean="0">
                <a:solidFill>
                  <a:schemeClr val="bg1"/>
                </a:solidFill>
                <a:latin typeface="+mn-lt"/>
              </a:rPr>
              <a:t>	</a:t>
            </a:r>
            <a:r>
              <a:rPr lang="fi-FI" sz="2800" b="1" i="1" dirty="0" smtClean="0">
                <a:solidFill>
                  <a:schemeClr val="bg1"/>
                </a:solidFill>
                <a:latin typeface="+mn-lt"/>
              </a:rPr>
              <a:t>nedeniyle</a:t>
            </a:r>
            <a:r>
              <a:rPr lang="fi-FI" sz="2800" b="1" i="1" dirty="0">
                <a:solidFill>
                  <a:schemeClr val="bg1"/>
                </a:solidFill>
                <a:latin typeface="+mn-lt"/>
              </a:rPr>
              <a:t>, nöron iletişimini </a:t>
            </a:r>
            <a:r>
              <a:rPr lang="fi-FI" sz="2800" b="1" i="1" dirty="0" smtClean="0">
                <a:solidFill>
                  <a:schemeClr val="bg1"/>
                </a:solidFill>
                <a:latin typeface="+mn-lt"/>
              </a:rPr>
              <a:t>bozarak </a:t>
            </a:r>
            <a:r>
              <a:rPr lang="fi-FI" sz="2800" b="1" i="1" dirty="0">
                <a:solidFill>
                  <a:schemeClr val="bg1"/>
                </a:solidFill>
                <a:latin typeface="+mn-lt"/>
              </a:rPr>
              <a:t>sinir </a:t>
            </a:r>
            <a:r>
              <a:rPr lang="tr-TR" sz="2800" b="1" i="1" dirty="0" smtClean="0">
                <a:solidFill>
                  <a:schemeClr val="bg1"/>
                </a:solidFill>
                <a:latin typeface="+mn-lt"/>
              </a:rPr>
              <a:t>	</a:t>
            </a:r>
            <a:r>
              <a:rPr lang="fi-FI" sz="2800" b="1" i="1" dirty="0" smtClean="0">
                <a:solidFill>
                  <a:schemeClr val="bg1"/>
                </a:solidFill>
                <a:latin typeface="+mn-lt"/>
              </a:rPr>
              <a:t>hücrelerinin </a:t>
            </a:r>
            <a:r>
              <a:rPr lang="fi-FI" sz="2800" b="1" i="1" dirty="0">
                <a:solidFill>
                  <a:schemeClr val="bg1"/>
                </a:solidFill>
                <a:latin typeface="+mn-lt"/>
              </a:rPr>
              <a:t>yapısını </a:t>
            </a:r>
            <a:r>
              <a:rPr lang="fi-FI" sz="2800" b="1" i="1" dirty="0" smtClean="0">
                <a:solidFill>
                  <a:schemeClr val="bg1"/>
                </a:solidFill>
                <a:latin typeface="+mn-lt"/>
              </a:rPr>
              <a:t>değiştirir. </a:t>
            </a:r>
            <a:r>
              <a:rPr lang="fi-FI" sz="2800" b="1" i="1" dirty="0">
                <a:solidFill>
                  <a:schemeClr val="bg1"/>
                </a:solidFill>
                <a:latin typeface="+mn-lt"/>
              </a:rPr>
              <a:t>Bu nedenle kişi, </a:t>
            </a:r>
            <a:r>
              <a:rPr lang="tr-TR" sz="2800" b="1" i="1" dirty="0" smtClean="0">
                <a:solidFill>
                  <a:schemeClr val="bg1"/>
                </a:solidFill>
                <a:latin typeface="+mn-lt"/>
              </a:rPr>
              <a:t>	</a:t>
            </a:r>
            <a:r>
              <a:rPr lang="fi-FI" sz="2800" b="1" i="1" dirty="0" smtClean="0">
                <a:solidFill>
                  <a:schemeClr val="bg1"/>
                </a:solidFill>
                <a:latin typeface="+mn-lt"/>
              </a:rPr>
              <a:t>kullanımdan </a:t>
            </a:r>
            <a:r>
              <a:rPr lang="fi-FI" sz="2800" b="1" i="1" dirty="0">
                <a:solidFill>
                  <a:schemeClr val="bg1"/>
                </a:solidFill>
                <a:latin typeface="+mn-lt"/>
              </a:rPr>
              <a:t>bir süre sonra bağımlı olduğunu fark </a:t>
            </a:r>
            <a:r>
              <a:rPr lang="tr-TR" sz="2800" b="1" i="1" dirty="0" smtClean="0">
                <a:solidFill>
                  <a:schemeClr val="bg1"/>
                </a:solidFill>
                <a:latin typeface="+mn-lt"/>
              </a:rPr>
              <a:t>	</a:t>
            </a:r>
            <a:r>
              <a:rPr lang="fi-FI" sz="2800" b="1" i="1" dirty="0" smtClean="0">
                <a:solidFill>
                  <a:schemeClr val="bg1"/>
                </a:solidFill>
                <a:latin typeface="+mn-lt"/>
              </a:rPr>
              <a:t>etmez</a:t>
            </a:r>
            <a:r>
              <a:rPr lang="fi-FI" sz="2800" b="1" i="1" dirty="0">
                <a:solidFill>
                  <a:schemeClr val="bg1"/>
                </a:solidFill>
                <a:latin typeface="+mn-lt"/>
              </a:rPr>
              <a:t>.</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708609586"/>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D074F17-D1D4-4330-8EF0-7FD3343D12A0}" type="slidenum">
              <a:rPr lang="tr-TR" smtClean="0">
                <a:solidFill>
                  <a:prstClr val="black">
                    <a:tint val="75000"/>
                  </a:prstClr>
                </a:solidFill>
              </a:rPr>
              <a:pPr/>
              <a:t>7</a:t>
            </a:fld>
            <a:endParaRPr lang="tr-TR">
              <a:solidFill>
                <a:prstClr val="black">
                  <a:tint val="75000"/>
                </a:prstClr>
              </a:solidFill>
            </a:endParaRPr>
          </a:p>
        </p:txBody>
      </p:sp>
      <p:pic>
        <p:nvPicPr>
          <p:cNvPr id="2050" name="Picture 2" descr="Click to enlarge image DSC_526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682" y="-102394"/>
            <a:ext cx="7144" cy="71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14 Dikdörtgen"/>
          <p:cNvSpPr>
            <a:spLocks noChangeArrowheads="1"/>
          </p:cNvSpPr>
          <p:nvPr/>
        </p:nvSpPr>
        <p:spPr bwMode="auto">
          <a:xfrm>
            <a:off x="1530517" y="332656"/>
            <a:ext cx="52488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latin typeface="Calibri" panose="020F0502020204030204" pitchFamily="34" charset="0"/>
              </a:rPr>
              <a:t>TBM </a:t>
            </a:r>
            <a:r>
              <a:rPr lang="tr-TR" sz="2800" b="1" dirty="0" smtClean="0">
                <a:latin typeface="Calibri" panose="020F0502020204030204" pitchFamily="34" charset="0"/>
              </a:rPr>
              <a:t>Projesi’nde İçerik Çalışmaları</a:t>
            </a:r>
            <a:endParaRPr lang="tr-TR" sz="2800" b="1" dirty="0">
              <a:latin typeface="Calibri" panose="020F0502020204030204" pitchFamily="34" charset="0"/>
            </a:endParaRPr>
          </a:p>
        </p:txBody>
      </p:sp>
      <p:pic>
        <p:nvPicPr>
          <p:cNvPr id="10" name="Resim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985" y="278468"/>
            <a:ext cx="1449532" cy="585670"/>
          </a:xfrm>
          <a:prstGeom prst="rect">
            <a:avLst/>
          </a:prstGeom>
        </p:spPr>
      </p:pic>
      <p:graphicFrame>
        <p:nvGraphicFramePr>
          <p:cNvPr id="2" name="Diyagram 1"/>
          <p:cNvGraphicFramePr/>
          <p:nvPr>
            <p:extLst>
              <p:ext uri="{D42A27DB-BD31-4B8C-83A1-F6EECF244321}">
                <p14:modId xmlns:p14="http://schemas.microsoft.com/office/powerpoint/2010/main" xmlns="" val="1769121511"/>
              </p:ext>
            </p:extLst>
          </p:nvPr>
        </p:nvGraphicFramePr>
        <p:xfrm>
          <a:off x="251520" y="836712"/>
          <a:ext cx="8263830" cy="52316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 name="Group 9"/>
          <p:cNvGrpSpPr/>
          <p:nvPr/>
        </p:nvGrpSpPr>
        <p:grpSpPr>
          <a:xfrm>
            <a:off x="0" y="5982345"/>
            <a:ext cx="9144000" cy="759023"/>
            <a:chOff x="0" y="6107005"/>
            <a:chExt cx="9144000" cy="759023"/>
          </a:xfrm>
        </p:grpSpPr>
        <p:pic>
          <p:nvPicPr>
            <p:cNvPr id="9" name="Picture 15"/>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2"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prstClr val="black"/>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5245485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8611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Alkol Hakkında Yanlış Bilinenler</a:t>
            </a:r>
          </a:p>
        </p:txBody>
      </p:sp>
      <p:sp>
        <p:nvSpPr>
          <p:cNvPr id="2" name="TextBox 1"/>
          <p:cNvSpPr txBox="1"/>
          <p:nvPr/>
        </p:nvSpPr>
        <p:spPr>
          <a:xfrm>
            <a:off x="177021" y="1340768"/>
            <a:ext cx="8787593" cy="370357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Yanlış</a:t>
            </a:r>
            <a:endParaRPr lang="tr-TR" sz="2800" b="1" dirty="0">
              <a:solidFill>
                <a:schemeClr val="bg1"/>
              </a:solidFill>
              <a:latin typeface="+mn-lt"/>
            </a:endParaRPr>
          </a:p>
          <a:p>
            <a:pPr>
              <a:spcBef>
                <a:spcPts val="1000"/>
              </a:spcBef>
              <a:spcAft>
                <a:spcPts val="1000"/>
              </a:spcAft>
            </a:pPr>
            <a:r>
              <a:rPr lang="tr-TR" sz="2800" b="1" dirty="0" smtClean="0">
                <a:solidFill>
                  <a:schemeClr val="bg1"/>
                </a:solidFill>
                <a:latin typeface="+mn-lt"/>
              </a:rPr>
              <a:t>	</a:t>
            </a:r>
            <a:r>
              <a:rPr lang="fi-FI" sz="2800" b="1" i="1" dirty="0" smtClean="0">
                <a:solidFill>
                  <a:schemeClr val="bg1"/>
                </a:solidFill>
                <a:latin typeface="+mn-lt"/>
              </a:rPr>
              <a:t>Benim </a:t>
            </a:r>
            <a:r>
              <a:rPr lang="fi-FI" sz="2800" b="1" i="1" dirty="0">
                <a:solidFill>
                  <a:schemeClr val="bg1"/>
                </a:solidFill>
                <a:latin typeface="+mn-lt"/>
              </a:rPr>
              <a:t>iradem güçlüdür.</a:t>
            </a:r>
          </a:p>
          <a:p>
            <a:pPr marL="280988" indent="-280988">
              <a:spcBef>
                <a:spcPts val="1000"/>
              </a:spcBef>
              <a:spcAft>
                <a:spcPts val="1000"/>
              </a:spcAft>
              <a:buFont typeface="Wingdings" panose="05000000000000000000" pitchFamily="2" charset="2"/>
              <a:buChar char="§"/>
            </a:pP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Doğru</a:t>
            </a:r>
            <a:endParaRPr lang="tr-TR" sz="2800" b="1" dirty="0" smtClean="0">
              <a:solidFill>
                <a:schemeClr val="bg1"/>
              </a:solidFill>
              <a:latin typeface="+mn-lt"/>
            </a:endParaRPr>
          </a:p>
          <a:p>
            <a:pPr>
              <a:spcBef>
                <a:spcPts val="1000"/>
              </a:spcBef>
              <a:spcAft>
                <a:spcPts val="1000"/>
              </a:spcAft>
            </a:pPr>
            <a:r>
              <a:rPr lang="tr-TR" sz="2800" b="1" dirty="0">
                <a:solidFill>
                  <a:schemeClr val="bg1"/>
                </a:solidFill>
                <a:latin typeface="+mn-lt"/>
              </a:rPr>
              <a:t>	</a:t>
            </a:r>
            <a:r>
              <a:rPr lang="tr-TR" sz="2800" b="1" i="1" dirty="0" smtClean="0">
                <a:solidFill>
                  <a:schemeClr val="bg1"/>
                </a:solidFill>
                <a:latin typeface="+mn-lt"/>
              </a:rPr>
              <a:t>B</a:t>
            </a:r>
            <a:r>
              <a:rPr lang="fi-FI" sz="2800" b="1" i="1" dirty="0" smtClean="0">
                <a:solidFill>
                  <a:schemeClr val="bg1"/>
                </a:solidFill>
                <a:latin typeface="+mn-lt"/>
              </a:rPr>
              <a:t>ağımlılığın </a:t>
            </a:r>
            <a:r>
              <a:rPr lang="fi-FI" sz="2800" b="1" i="1" dirty="0">
                <a:solidFill>
                  <a:schemeClr val="bg1"/>
                </a:solidFill>
                <a:latin typeface="+mn-lt"/>
              </a:rPr>
              <a:t>irade ile ilişkisi yoktur. </a:t>
            </a:r>
            <a:r>
              <a:rPr lang="fi-FI" sz="2800" b="1" i="1" dirty="0" smtClean="0">
                <a:solidFill>
                  <a:schemeClr val="bg1"/>
                </a:solidFill>
                <a:latin typeface="+mn-lt"/>
              </a:rPr>
              <a:t>Kullanmaya </a:t>
            </a:r>
            <a:r>
              <a:rPr lang="tr-TR" sz="2800" b="1" i="1" dirty="0" smtClean="0">
                <a:solidFill>
                  <a:schemeClr val="bg1"/>
                </a:solidFill>
                <a:latin typeface="+mn-lt"/>
              </a:rPr>
              <a:t>	</a:t>
            </a:r>
            <a:r>
              <a:rPr lang="fi-FI" sz="2800" b="1" i="1" dirty="0" smtClean="0">
                <a:solidFill>
                  <a:schemeClr val="bg1"/>
                </a:solidFill>
                <a:latin typeface="+mn-lt"/>
              </a:rPr>
              <a:t>başladıktan </a:t>
            </a:r>
            <a:r>
              <a:rPr lang="fi-FI" sz="2800" b="1" i="1" dirty="0">
                <a:solidFill>
                  <a:schemeClr val="bg1"/>
                </a:solidFill>
                <a:latin typeface="+mn-lt"/>
              </a:rPr>
              <a:t>sonra irade </a:t>
            </a:r>
            <a:r>
              <a:rPr lang="tr-TR" sz="2800" b="1" i="1" dirty="0" smtClean="0">
                <a:solidFill>
                  <a:schemeClr val="bg1"/>
                </a:solidFill>
                <a:latin typeface="+mn-lt"/>
              </a:rPr>
              <a:t>artık </a:t>
            </a:r>
            <a:r>
              <a:rPr lang="fi-FI" sz="2800" b="1" i="1" dirty="0" smtClean="0">
                <a:solidFill>
                  <a:schemeClr val="bg1"/>
                </a:solidFill>
                <a:latin typeface="+mn-lt"/>
              </a:rPr>
              <a:t>devre dışıdır</a:t>
            </a:r>
            <a:r>
              <a:rPr lang="fi-FI" sz="2800" b="1" i="1" dirty="0">
                <a:solidFill>
                  <a:schemeClr val="bg1"/>
                </a:solidFill>
                <a:latin typeface="+mn-lt"/>
              </a:rPr>
              <a:t>.</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712513236"/>
      </p:ext>
    </p:extLst>
  </p:cSld>
  <p:clrMapOvr>
    <a:masterClrMapping/>
  </p:clrMapOvr>
  <p:transition spd="slow">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8611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Alkol Hakkında Yanlış Bilinenler</a:t>
            </a:r>
          </a:p>
        </p:txBody>
      </p:sp>
      <p:sp>
        <p:nvSpPr>
          <p:cNvPr id="2" name="TextBox 1"/>
          <p:cNvSpPr txBox="1"/>
          <p:nvPr/>
        </p:nvSpPr>
        <p:spPr>
          <a:xfrm>
            <a:off x="177021" y="1340768"/>
            <a:ext cx="8787593" cy="4565352"/>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fi-FI" sz="2800" b="1" dirty="0">
                <a:solidFill>
                  <a:schemeClr val="bg1"/>
                </a:solidFill>
                <a:latin typeface="+mn-lt"/>
              </a:rPr>
              <a:t>Yanlış</a:t>
            </a:r>
            <a:endParaRPr lang="tr-TR" sz="2800" b="1" dirty="0">
              <a:solidFill>
                <a:schemeClr val="bg1"/>
              </a:solidFill>
              <a:latin typeface="+mn-lt"/>
            </a:endParaRPr>
          </a:p>
          <a:p>
            <a:pPr>
              <a:spcBef>
                <a:spcPts val="1000"/>
              </a:spcBef>
              <a:spcAft>
                <a:spcPts val="1000"/>
              </a:spcAft>
            </a:pPr>
            <a:r>
              <a:rPr lang="tr-TR" sz="2800" b="1" dirty="0" smtClean="0">
                <a:solidFill>
                  <a:schemeClr val="bg1"/>
                </a:solidFill>
                <a:latin typeface="+mn-lt"/>
              </a:rPr>
              <a:t>	</a:t>
            </a:r>
            <a:r>
              <a:rPr lang="tr-TR" sz="2800" b="1" i="1" dirty="0" err="1" smtClean="0">
                <a:solidFill>
                  <a:schemeClr val="bg1"/>
                </a:solidFill>
                <a:latin typeface="+mn-lt"/>
              </a:rPr>
              <a:t>Bir</a:t>
            </a:r>
            <a:r>
              <a:rPr lang="tr-TR" sz="2800" b="1" dirty="0" err="1" smtClean="0">
                <a:solidFill>
                  <a:schemeClr val="bg1"/>
                </a:solidFill>
                <a:latin typeface="+mn-lt"/>
              </a:rPr>
              <a:t>ç</a:t>
            </a:r>
            <a:r>
              <a:rPr lang="fi-FI" sz="2800" b="1" i="1" dirty="0" smtClean="0">
                <a:solidFill>
                  <a:schemeClr val="bg1"/>
                </a:solidFill>
                <a:latin typeface="+mn-lt"/>
              </a:rPr>
              <a:t>ok </a:t>
            </a:r>
            <a:r>
              <a:rPr lang="fi-FI" sz="2800" b="1" i="1" dirty="0">
                <a:solidFill>
                  <a:schemeClr val="bg1"/>
                </a:solidFill>
                <a:latin typeface="+mn-lt"/>
              </a:rPr>
              <a:t>tanıdığım kullanıyor, bir şey olmuyor.</a:t>
            </a:r>
          </a:p>
          <a:p>
            <a:pPr marL="280988" indent="-280988">
              <a:spcBef>
                <a:spcPts val="1000"/>
              </a:spcBef>
              <a:spcAft>
                <a:spcPts val="1000"/>
              </a:spcAft>
              <a:buFont typeface="Wingdings" panose="05000000000000000000" pitchFamily="2" charset="2"/>
              <a:buChar char="§"/>
            </a:pP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800" b="1" dirty="0">
                <a:solidFill>
                  <a:schemeClr val="bg1"/>
                </a:solidFill>
                <a:latin typeface="+mn-lt"/>
              </a:rPr>
              <a:t>Doğru</a:t>
            </a:r>
            <a:endParaRPr lang="tr-TR" sz="2800" b="1" dirty="0">
              <a:solidFill>
                <a:schemeClr val="bg1"/>
              </a:solidFill>
              <a:latin typeface="+mn-lt"/>
            </a:endParaRPr>
          </a:p>
          <a:p>
            <a:pPr>
              <a:spcBef>
                <a:spcPts val="1000"/>
              </a:spcBef>
              <a:spcAft>
                <a:spcPts val="1000"/>
              </a:spcAft>
            </a:pPr>
            <a:r>
              <a:rPr lang="tr-TR" sz="2800" b="1" dirty="0" smtClean="0">
                <a:solidFill>
                  <a:schemeClr val="bg1"/>
                </a:solidFill>
                <a:latin typeface="+mn-lt"/>
              </a:rPr>
              <a:t>	</a:t>
            </a:r>
            <a:r>
              <a:rPr lang="fi-FI" sz="2800" b="1" i="1" dirty="0">
                <a:solidFill>
                  <a:schemeClr val="bg1"/>
                </a:solidFill>
                <a:latin typeface="+mn-lt"/>
              </a:rPr>
              <a:t>Alkol </a:t>
            </a:r>
            <a:r>
              <a:rPr lang="fi-FI" sz="2800" b="1" i="1" dirty="0" smtClean="0">
                <a:solidFill>
                  <a:schemeClr val="bg1"/>
                </a:solidFill>
                <a:latin typeface="+mn-lt"/>
              </a:rPr>
              <a:t>kullanan </a:t>
            </a:r>
            <a:r>
              <a:rPr lang="fi-FI" sz="2800" b="1" i="1" dirty="0">
                <a:solidFill>
                  <a:schemeClr val="bg1"/>
                </a:solidFill>
                <a:latin typeface="+mn-lt"/>
              </a:rPr>
              <a:t>kişinin </a:t>
            </a:r>
            <a:r>
              <a:rPr lang="tr-TR" sz="2800" b="1" i="1" dirty="0" smtClean="0">
                <a:solidFill>
                  <a:schemeClr val="bg1"/>
                </a:solidFill>
                <a:latin typeface="+mn-lt"/>
              </a:rPr>
              <a:t>gördüğü </a:t>
            </a:r>
            <a:r>
              <a:rPr lang="fi-FI" sz="2800" b="1" i="1" dirty="0" smtClean="0">
                <a:solidFill>
                  <a:schemeClr val="bg1"/>
                </a:solidFill>
                <a:latin typeface="+mn-lt"/>
              </a:rPr>
              <a:t>zarar</a:t>
            </a:r>
            <a:r>
              <a:rPr lang="tr-TR" sz="2800" b="1" i="1" dirty="0" err="1" smtClean="0">
                <a:solidFill>
                  <a:schemeClr val="bg1"/>
                </a:solidFill>
                <a:latin typeface="+mn-lt"/>
              </a:rPr>
              <a:t>lar</a:t>
            </a:r>
            <a:r>
              <a:rPr lang="fi-FI" sz="2800" b="1" i="1" dirty="0" smtClean="0">
                <a:solidFill>
                  <a:schemeClr val="bg1"/>
                </a:solidFill>
                <a:latin typeface="+mn-lt"/>
              </a:rPr>
              <a:t>ı </a:t>
            </a:r>
            <a:r>
              <a:rPr lang="tr-TR" sz="2800" b="1" i="1" dirty="0" smtClean="0">
                <a:solidFill>
                  <a:schemeClr val="bg1"/>
                </a:solidFill>
                <a:latin typeface="+mn-lt"/>
              </a:rPr>
              <a:t>fark etmesi 	</a:t>
            </a:r>
            <a:r>
              <a:rPr lang="fi-FI" sz="2800" b="1" i="1" dirty="0" smtClean="0">
                <a:solidFill>
                  <a:schemeClr val="bg1"/>
                </a:solidFill>
                <a:latin typeface="+mn-lt"/>
              </a:rPr>
              <a:t>zaman </a:t>
            </a:r>
            <a:r>
              <a:rPr lang="fi-FI" sz="2800" b="1" i="1" dirty="0">
                <a:solidFill>
                  <a:schemeClr val="bg1"/>
                </a:solidFill>
                <a:latin typeface="+mn-lt"/>
              </a:rPr>
              <a:t>alabilir. </a:t>
            </a:r>
            <a:r>
              <a:rPr lang="fi-FI" sz="2800" b="1" i="1" dirty="0" smtClean="0">
                <a:solidFill>
                  <a:schemeClr val="bg1"/>
                </a:solidFill>
                <a:latin typeface="+mn-lt"/>
              </a:rPr>
              <a:t>Zarar</a:t>
            </a:r>
            <a:r>
              <a:rPr lang="tr-TR" sz="2800" b="1" i="1" dirty="0" err="1" smtClean="0">
                <a:solidFill>
                  <a:schemeClr val="bg1"/>
                </a:solidFill>
                <a:latin typeface="+mn-lt"/>
              </a:rPr>
              <a:t>ları</a:t>
            </a:r>
            <a:r>
              <a:rPr lang="fi-FI" sz="2800" b="1" i="1" dirty="0" smtClean="0">
                <a:solidFill>
                  <a:schemeClr val="bg1"/>
                </a:solidFill>
                <a:latin typeface="+mn-lt"/>
              </a:rPr>
              <a:t> </a:t>
            </a:r>
            <a:r>
              <a:rPr lang="tr-TR" sz="2800" b="1" i="1" dirty="0" smtClean="0">
                <a:solidFill>
                  <a:schemeClr val="bg1"/>
                </a:solidFill>
                <a:latin typeface="+mn-lt"/>
              </a:rPr>
              <a:t>tespit ettiği 	</a:t>
            </a:r>
            <a:r>
              <a:rPr lang="fi-FI" sz="2800" b="1" i="1" dirty="0" smtClean="0">
                <a:solidFill>
                  <a:schemeClr val="bg1"/>
                </a:solidFill>
                <a:latin typeface="+mn-lt"/>
              </a:rPr>
              <a:t>safhaya </a:t>
            </a:r>
            <a:r>
              <a:rPr lang="tr-TR" sz="2800" b="1" i="1" dirty="0" smtClean="0">
                <a:solidFill>
                  <a:schemeClr val="bg1"/>
                </a:solidFill>
                <a:latin typeface="+mn-lt"/>
              </a:rPr>
              <a:t>	</a:t>
            </a:r>
            <a:r>
              <a:rPr lang="fi-FI" sz="2800" b="1" i="1" dirty="0" smtClean="0">
                <a:solidFill>
                  <a:schemeClr val="bg1"/>
                </a:solidFill>
                <a:latin typeface="+mn-lt"/>
              </a:rPr>
              <a:t>geldiğinde </a:t>
            </a:r>
            <a:r>
              <a:rPr lang="tr-TR" sz="2800" b="1" i="1" dirty="0" smtClean="0">
                <a:solidFill>
                  <a:schemeClr val="bg1"/>
                </a:solidFill>
                <a:latin typeface="+mn-lt"/>
              </a:rPr>
              <a:t>ise </a:t>
            </a:r>
            <a:r>
              <a:rPr lang="fi-FI" sz="2800" b="1" i="1" dirty="0" smtClean="0">
                <a:solidFill>
                  <a:schemeClr val="bg1"/>
                </a:solidFill>
                <a:latin typeface="+mn-lt"/>
              </a:rPr>
              <a:t>hiç</a:t>
            </a:r>
            <a:r>
              <a:rPr lang="tr-TR" sz="2800" b="1" i="1" dirty="0" smtClean="0">
                <a:solidFill>
                  <a:schemeClr val="bg1"/>
                </a:solidFill>
                <a:latin typeface="+mn-lt"/>
              </a:rPr>
              <a:t> </a:t>
            </a:r>
            <a:r>
              <a:rPr lang="fi-FI" sz="2800" b="1" i="1" dirty="0" smtClean="0">
                <a:solidFill>
                  <a:schemeClr val="bg1"/>
                </a:solidFill>
                <a:latin typeface="+mn-lt"/>
              </a:rPr>
              <a:t>kullanmamış duruma </a:t>
            </a:r>
            <a:r>
              <a:rPr lang="fi-FI" sz="2800" b="1" i="1" dirty="0">
                <a:solidFill>
                  <a:schemeClr val="bg1"/>
                </a:solidFill>
                <a:latin typeface="+mn-lt"/>
              </a:rPr>
              <a:t>geri </a:t>
            </a:r>
            <a:r>
              <a:rPr lang="tr-TR" sz="2800" b="1" i="1" dirty="0" smtClean="0">
                <a:solidFill>
                  <a:schemeClr val="bg1"/>
                </a:solidFill>
                <a:latin typeface="+mn-lt"/>
              </a:rPr>
              <a:t>	</a:t>
            </a:r>
            <a:r>
              <a:rPr lang="fi-FI" sz="2800" b="1" i="1" dirty="0" smtClean="0">
                <a:solidFill>
                  <a:schemeClr val="bg1"/>
                </a:solidFill>
                <a:latin typeface="+mn-lt"/>
              </a:rPr>
              <a:t>dön</a:t>
            </a:r>
            <a:r>
              <a:rPr lang="tr-TR" sz="2800" b="1" i="1" dirty="0" err="1" smtClean="0">
                <a:solidFill>
                  <a:schemeClr val="bg1"/>
                </a:solidFill>
                <a:latin typeface="+mn-lt"/>
              </a:rPr>
              <a:t>ül</a:t>
            </a:r>
            <a:r>
              <a:rPr lang="fi-FI" sz="2800" b="1" i="1" dirty="0" smtClean="0">
                <a:solidFill>
                  <a:schemeClr val="bg1"/>
                </a:solidFill>
                <a:latin typeface="+mn-lt"/>
              </a:rPr>
              <a:t>mesi </a:t>
            </a:r>
            <a:r>
              <a:rPr lang="fi-FI" sz="2800" b="1" i="1" dirty="0">
                <a:solidFill>
                  <a:schemeClr val="bg1"/>
                </a:solidFill>
                <a:latin typeface="+mn-lt"/>
              </a:rPr>
              <a:t>mümkün </a:t>
            </a:r>
            <a:r>
              <a:rPr lang="fi-FI" sz="2800" b="1" i="1" dirty="0" smtClean="0">
                <a:solidFill>
                  <a:schemeClr val="bg1"/>
                </a:solidFill>
                <a:latin typeface="+mn-lt"/>
              </a:rPr>
              <a:t>değildir</a:t>
            </a:r>
            <a:r>
              <a:rPr lang="fi-FI" sz="2800" b="1" i="1" dirty="0">
                <a:solidFill>
                  <a:schemeClr val="bg1"/>
                </a:solidFill>
                <a:latin typeface="+mn-lt"/>
              </a:rPr>
              <a:t>.</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477240579"/>
      </p:ext>
    </p:extLst>
  </p:cSld>
  <p:clrMapOvr>
    <a:masterClrMapping/>
  </p:clrMapOvr>
  <p:transition spd="slow">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8611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Alkol Hakkında Yanlış Bilinenler</a:t>
            </a:r>
          </a:p>
        </p:txBody>
      </p:sp>
      <p:sp>
        <p:nvSpPr>
          <p:cNvPr id="2" name="TextBox 1"/>
          <p:cNvSpPr txBox="1"/>
          <p:nvPr/>
        </p:nvSpPr>
        <p:spPr>
          <a:xfrm>
            <a:off x="177021" y="1340768"/>
            <a:ext cx="8787593" cy="4565352"/>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Yanlış</a:t>
            </a:r>
            <a:endParaRPr lang="tr-TR" sz="2800" b="1" dirty="0" smtClean="0">
              <a:solidFill>
                <a:schemeClr val="bg1"/>
              </a:solidFill>
              <a:latin typeface="+mn-lt"/>
            </a:endParaRPr>
          </a:p>
          <a:p>
            <a:pPr>
              <a:spcBef>
                <a:spcPts val="1000"/>
              </a:spcBef>
              <a:spcAft>
                <a:spcPts val="1000"/>
              </a:spcAft>
            </a:pPr>
            <a:r>
              <a:rPr lang="tr-TR" sz="2800" b="1" i="1" dirty="0">
                <a:solidFill>
                  <a:schemeClr val="bg1"/>
                </a:solidFill>
                <a:latin typeface="+mn-lt"/>
              </a:rPr>
              <a:t>	</a:t>
            </a:r>
            <a:r>
              <a:rPr lang="fi-FI" sz="2800" b="1" i="1" dirty="0" smtClean="0">
                <a:solidFill>
                  <a:schemeClr val="bg1"/>
                </a:solidFill>
                <a:latin typeface="+mn-lt"/>
              </a:rPr>
              <a:t>Alkolün </a:t>
            </a:r>
            <a:r>
              <a:rPr lang="fi-FI" sz="2800" b="1" i="1" dirty="0">
                <a:solidFill>
                  <a:schemeClr val="bg1"/>
                </a:solidFill>
                <a:latin typeface="+mn-lt"/>
              </a:rPr>
              <a:t>zararı kullanan kişiyedir.</a:t>
            </a:r>
          </a:p>
          <a:p>
            <a:pPr>
              <a:spcBef>
                <a:spcPts val="1000"/>
              </a:spcBef>
              <a:spcAft>
                <a:spcPts val="1000"/>
              </a:spcAft>
            </a:pP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Doğru</a:t>
            </a:r>
            <a:endParaRPr lang="tr-TR" sz="2800" b="1" dirty="0" smtClean="0">
              <a:solidFill>
                <a:schemeClr val="bg1"/>
              </a:solidFill>
              <a:latin typeface="+mn-lt"/>
            </a:endParaRPr>
          </a:p>
          <a:p>
            <a:pPr>
              <a:spcBef>
                <a:spcPts val="1000"/>
              </a:spcBef>
              <a:spcAft>
                <a:spcPts val="1000"/>
              </a:spcAft>
            </a:pPr>
            <a:r>
              <a:rPr lang="tr-TR" sz="2800" b="1" i="1" dirty="0" smtClean="0">
                <a:solidFill>
                  <a:schemeClr val="bg1"/>
                </a:solidFill>
                <a:latin typeface="+mn-lt"/>
              </a:rPr>
              <a:t>	</a:t>
            </a:r>
            <a:r>
              <a:rPr lang="fi-FI" sz="2800" b="1" i="1" dirty="0" smtClean="0">
                <a:solidFill>
                  <a:schemeClr val="bg1"/>
                </a:solidFill>
                <a:latin typeface="+mn-lt"/>
              </a:rPr>
              <a:t>Alkol </a:t>
            </a:r>
            <a:r>
              <a:rPr lang="fi-FI" sz="2800" b="1" i="1" dirty="0">
                <a:solidFill>
                  <a:schemeClr val="bg1"/>
                </a:solidFill>
                <a:latin typeface="+mn-lt"/>
              </a:rPr>
              <a:t>kullanımının zararını tüm toplum </a:t>
            </a:r>
            <a:r>
              <a:rPr lang="fi-FI" sz="2800" b="1" i="1" dirty="0" smtClean="0">
                <a:solidFill>
                  <a:schemeClr val="bg1"/>
                </a:solidFill>
                <a:latin typeface="+mn-lt"/>
              </a:rPr>
              <a:t>yüklenir</a:t>
            </a:r>
            <a:r>
              <a:rPr lang="fi-FI" sz="2800" b="1" i="1" dirty="0">
                <a:solidFill>
                  <a:schemeClr val="bg1"/>
                </a:solidFill>
                <a:latin typeface="+mn-lt"/>
              </a:rPr>
              <a:t>. </a:t>
            </a:r>
            <a:r>
              <a:rPr lang="tr-TR" sz="2800" b="1" i="1" dirty="0" smtClean="0">
                <a:solidFill>
                  <a:schemeClr val="bg1"/>
                </a:solidFill>
                <a:latin typeface="+mn-lt"/>
              </a:rPr>
              <a:t>	Kullanan, </a:t>
            </a:r>
            <a:r>
              <a:rPr lang="fi-FI" sz="2800" b="1" i="1" dirty="0" smtClean="0">
                <a:solidFill>
                  <a:schemeClr val="bg1"/>
                </a:solidFill>
                <a:latin typeface="+mn-lt"/>
              </a:rPr>
              <a:t>çevresi için </a:t>
            </a:r>
            <a:r>
              <a:rPr lang="fi-FI" sz="2800" b="1" i="1" dirty="0">
                <a:solidFill>
                  <a:schemeClr val="bg1"/>
                </a:solidFill>
                <a:latin typeface="+mn-lt"/>
              </a:rPr>
              <a:t>risk oluşturur. Ailesi </a:t>
            </a:r>
            <a:r>
              <a:rPr lang="fi-FI" sz="2800" b="1" i="1" dirty="0" smtClean="0">
                <a:solidFill>
                  <a:schemeClr val="bg1"/>
                </a:solidFill>
                <a:latin typeface="+mn-lt"/>
              </a:rPr>
              <a:t>de </a:t>
            </a:r>
            <a:r>
              <a:rPr lang="fi-FI" sz="2800" b="1" i="1" dirty="0">
                <a:solidFill>
                  <a:schemeClr val="bg1"/>
                </a:solidFill>
                <a:latin typeface="+mn-lt"/>
              </a:rPr>
              <a:t>uzun </a:t>
            </a:r>
            <a:r>
              <a:rPr lang="tr-TR" sz="2800" b="1" i="1" dirty="0" smtClean="0">
                <a:solidFill>
                  <a:schemeClr val="bg1"/>
                </a:solidFill>
                <a:latin typeface="+mn-lt"/>
              </a:rPr>
              <a:t>	</a:t>
            </a:r>
            <a:r>
              <a:rPr lang="fi-FI" sz="2800" b="1" i="1" dirty="0" smtClean="0">
                <a:solidFill>
                  <a:schemeClr val="bg1"/>
                </a:solidFill>
                <a:latin typeface="+mn-lt"/>
              </a:rPr>
              <a:t>süreli </a:t>
            </a:r>
            <a:r>
              <a:rPr lang="fi-FI" sz="2800" b="1" i="1" dirty="0">
                <a:solidFill>
                  <a:schemeClr val="bg1"/>
                </a:solidFill>
                <a:latin typeface="+mn-lt"/>
              </a:rPr>
              <a:t>tedavisini </a:t>
            </a:r>
            <a:r>
              <a:rPr lang="fi-FI" sz="2800" b="1" i="1" dirty="0" smtClean="0">
                <a:solidFill>
                  <a:schemeClr val="bg1"/>
                </a:solidFill>
                <a:latin typeface="+mn-lt"/>
              </a:rPr>
              <a:t>madd</a:t>
            </a:r>
            <a:r>
              <a:rPr lang="tr-TR" sz="2800" b="1" i="1" dirty="0" smtClean="0">
                <a:solidFill>
                  <a:schemeClr val="bg1"/>
                </a:solidFill>
                <a:latin typeface="+mn-lt"/>
              </a:rPr>
              <a:t>î-</a:t>
            </a:r>
            <a:r>
              <a:rPr lang="fi-FI" sz="2800" b="1" i="1" dirty="0" smtClean="0">
                <a:solidFill>
                  <a:schemeClr val="bg1"/>
                </a:solidFill>
                <a:latin typeface="+mn-lt"/>
              </a:rPr>
              <a:t>manevi üstlen</a:t>
            </a:r>
            <a:r>
              <a:rPr lang="tr-TR" sz="2800" b="1" i="1" dirty="0" err="1" smtClean="0">
                <a:solidFill>
                  <a:schemeClr val="bg1"/>
                </a:solidFill>
                <a:latin typeface="+mn-lt"/>
              </a:rPr>
              <a:t>mek</a:t>
            </a:r>
            <a:r>
              <a:rPr lang="tr-TR" sz="2800" b="1" i="1" dirty="0" smtClean="0">
                <a:solidFill>
                  <a:schemeClr val="bg1"/>
                </a:solidFill>
                <a:latin typeface="+mn-lt"/>
              </a:rPr>
              <a:t> zorunda 	kalır.</a:t>
            </a:r>
            <a:endParaRPr lang="fi-FI" sz="2800" b="1" i="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644073224"/>
      </p:ext>
    </p:extLst>
  </p:cSld>
  <p:clrMapOvr>
    <a:masterClrMapping/>
  </p:clrMapOvr>
  <p:transition spd="slow">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8611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Alkol Hakkında Yanlış Bilinenler</a:t>
            </a:r>
          </a:p>
        </p:txBody>
      </p:sp>
      <p:sp>
        <p:nvSpPr>
          <p:cNvPr id="2" name="TextBox 1"/>
          <p:cNvSpPr txBox="1"/>
          <p:nvPr/>
        </p:nvSpPr>
        <p:spPr>
          <a:xfrm>
            <a:off x="177021" y="1340768"/>
            <a:ext cx="8787593" cy="413446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Yanlış</a:t>
            </a:r>
            <a:endParaRPr lang="tr-TR" sz="2800" b="1" dirty="0" smtClean="0">
              <a:solidFill>
                <a:schemeClr val="bg1"/>
              </a:solidFill>
              <a:latin typeface="+mn-lt"/>
            </a:endParaRPr>
          </a:p>
          <a:p>
            <a:pPr>
              <a:spcBef>
                <a:spcPts val="1000"/>
              </a:spcBef>
              <a:spcAft>
                <a:spcPts val="1000"/>
              </a:spcAft>
            </a:pPr>
            <a:r>
              <a:rPr lang="tr-TR" sz="2800" b="1" i="1" dirty="0" smtClean="0">
                <a:solidFill>
                  <a:schemeClr val="bg1"/>
                </a:solidFill>
                <a:latin typeface="+mn-lt"/>
              </a:rPr>
              <a:t>	</a:t>
            </a:r>
            <a:r>
              <a:rPr lang="fi-FI" sz="2800" b="1" i="1" dirty="0" smtClean="0">
                <a:solidFill>
                  <a:schemeClr val="bg1"/>
                </a:solidFill>
                <a:latin typeface="+mn-lt"/>
              </a:rPr>
              <a:t>Alkolü </a:t>
            </a:r>
            <a:r>
              <a:rPr lang="fi-FI" sz="2800" b="1" i="1" dirty="0">
                <a:solidFill>
                  <a:schemeClr val="bg1"/>
                </a:solidFill>
                <a:latin typeface="+mn-lt"/>
              </a:rPr>
              <a:t>erkek adamlar ve özgür kızlar içer.</a:t>
            </a:r>
          </a:p>
          <a:p>
            <a:pPr marL="280988" indent="-280988">
              <a:spcBef>
                <a:spcPts val="1000"/>
              </a:spcBef>
              <a:spcAft>
                <a:spcPts val="1000"/>
              </a:spcAft>
              <a:buFont typeface="Wingdings" panose="05000000000000000000" pitchFamily="2" charset="2"/>
              <a:buChar char="§"/>
            </a:pP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Doğru</a:t>
            </a:r>
            <a:endParaRPr lang="tr-TR" sz="2800" b="1" dirty="0" smtClean="0">
              <a:solidFill>
                <a:schemeClr val="bg1"/>
              </a:solidFill>
              <a:latin typeface="+mn-lt"/>
            </a:endParaRPr>
          </a:p>
          <a:p>
            <a:pPr>
              <a:spcBef>
                <a:spcPts val="1000"/>
              </a:spcBef>
              <a:spcAft>
                <a:spcPts val="1000"/>
              </a:spcAft>
            </a:pPr>
            <a:r>
              <a:rPr lang="tr-TR" sz="2800" b="1" i="1" dirty="0" smtClean="0">
                <a:solidFill>
                  <a:schemeClr val="bg1"/>
                </a:solidFill>
                <a:latin typeface="+mn-lt"/>
              </a:rPr>
              <a:t>	«</a:t>
            </a:r>
            <a:r>
              <a:rPr lang="fi-FI" sz="2800" b="1" i="1" dirty="0" smtClean="0">
                <a:solidFill>
                  <a:schemeClr val="bg1"/>
                </a:solidFill>
                <a:latin typeface="+mn-lt"/>
              </a:rPr>
              <a:t>Erkek adam</a:t>
            </a:r>
            <a:r>
              <a:rPr lang="tr-TR" sz="2800" b="1" i="1" dirty="0" smtClean="0">
                <a:solidFill>
                  <a:schemeClr val="bg1"/>
                </a:solidFill>
                <a:latin typeface="+mn-lt"/>
              </a:rPr>
              <a:t>»</a:t>
            </a:r>
            <a:r>
              <a:rPr lang="fi-FI" sz="2800" b="1" i="1" dirty="0" smtClean="0">
                <a:solidFill>
                  <a:schemeClr val="bg1"/>
                </a:solidFill>
                <a:latin typeface="+mn-lt"/>
              </a:rPr>
              <a:t>lar </a:t>
            </a:r>
            <a:r>
              <a:rPr lang="fi-FI" sz="2800" b="1" i="1" dirty="0">
                <a:solidFill>
                  <a:schemeClr val="bg1"/>
                </a:solidFill>
                <a:latin typeface="+mn-lt"/>
              </a:rPr>
              <a:t>ve </a:t>
            </a:r>
            <a:r>
              <a:rPr lang="fi-FI" sz="2800" b="1" i="1" dirty="0" smtClean="0">
                <a:solidFill>
                  <a:schemeClr val="bg1"/>
                </a:solidFill>
                <a:latin typeface="+mn-lt"/>
              </a:rPr>
              <a:t>gerçek</a:t>
            </a:r>
            <a:r>
              <a:rPr lang="tr-TR" sz="2800" b="1" i="1" dirty="0" smtClean="0">
                <a:solidFill>
                  <a:schemeClr val="bg1"/>
                </a:solidFill>
                <a:latin typeface="+mn-lt"/>
              </a:rPr>
              <a:t> anlamda «</a:t>
            </a:r>
            <a:r>
              <a:rPr lang="fi-FI" sz="2800" b="1" i="1" dirty="0" smtClean="0">
                <a:solidFill>
                  <a:schemeClr val="bg1"/>
                </a:solidFill>
                <a:latin typeface="+mn-lt"/>
              </a:rPr>
              <a:t>özgür kız</a:t>
            </a:r>
            <a:r>
              <a:rPr lang="tr-TR" sz="2800" b="1" i="1" dirty="0" smtClean="0">
                <a:solidFill>
                  <a:schemeClr val="bg1"/>
                </a:solidFill>
                <a:latin typeface="+mn-lt"/>
              </a:rPr>
              <a:t>»</a:t>
            </a:r>
            <a:r>
              <a:rPr lang="fi-FI" sz="2800" b="1" i="1" dirty="0" smtClean="0">
                <a:solidFill>
                  <a:schemeClr val="bg1"/>
                </a:solidFill>
                <a:latin typeface="+mn-lt"/>
              </a:rPr>
              <a:t>lar</a:t>
            </a:r>
            <a:r>
              <a:rPr lang="tr-TR" sz="2800" b="1" i="1" dirty="0" smtClean="0">
                <a:solidFill>
                  <a:schemeClr val="bg1"/>
                </a:solidFill>
                <a:latin typeface="+mn-lt"/>
              </a:rPr>
              <a:t>,</a:t>
            </a:r>
            <a:r>
              <a:rPr lang="fi-FI" sz="2800" b="1" i="1" dirty="0" smtClean="0">
                <a:solidFill>
                  <a:schemeClr val="bg1"/>
                </a:solidFill>
                <a:latin typeface="+mn-lt"/>
              </a:rPr>
              <a:t> </a:t>
            </a:r>
            <a:r>
              <a:rPr lang="tr-TR" sz="2800" b="1" i="1" dirty="0" smtClean="0">
                <a:solidFill>
                  <a:schemeClr val="bg1"/>
                </a:solidFill>
                <a:latin typeface="+mn-lt"/>
              </a:rPr>
              <a:t>	</a:t>
            </a:r>
            <a:r>
              <a:rPr lang="fi-FI" sz="2800" b="1" i="1" dirty="0" smtClean="0">
                <a:solidFill>
                  <a:schemeClr val="bg1"/>
                </a:solidFill>
                <a:latin typeface="+mn-lt"/>
              </a:rPr>
              <a:t>zararlı </a:t>
            </a:r>
            <a:r>
              <a:rPr lang="fi-FI" sz="2800" b="1" i="1" dirty="0">
                <a:solidFill>
                  <a:schemeClr val="bg1"/>
                </a:solidFill>
                <a:latin typeface="+mn-lt"/>
              </a:rPr>
              <a:t>maddelere </a:t>
            </a:r>
            <a:r>
              <a:rPr lang="tr-TR" sz="2800" b="1" i="1" dirty="0" smtClean="0">
                <a:solidFill>
                  <a:schemeClr val="bg1"/>
                </a:solidFill>
                <a:latin typeface="+mn-lt"/>
              </a:rPr>
              <a:t>«</a:t>
            </a:r>
            <a:r>
              <a:rPr lang="fi-FI" sz="2800" b="1" i="1" dirty="0" smtClean="0">
                <a:solidFill>
                  <a:schemeClr val="bg1"/>
                </a:solidFill>
                <a:latin typeface="+mn-lt"/>
              </a:rPr>
              <a:t>HAYIR</a:t>
            </a:r>
            <a:r>
              <a:rPr lang="tr-TR" sz="2800" b="1" i="1" dirty="0" smtClean="0">
                <a:solidFill>
                  <a:schemeClr val="bg1"/>
                </a:solidFill>
                <a:latin typeface="+mn-lt"/>
              </a:rPr>
              <a:t>! YÜZ BİN KERE HAYIR!»</a:t>
            </a:r>
            <a:r>
              <a:rPr lang="fi-FI" sz="2800" b="1" i="1" dirty="0" smtClean="0">
                <a:solidFill>
                  <a:schemeClr val="bg1"/>
                </a:solidFill>
                <a:latin typeface="+mn-lt"/>
              </a:rPr>
              <a:t> </a:t>
            </a:r>
            <a:r>
              <a:rPr lang="tr-TR" sz="2800" b="1" i="1" dirty="0" smtClean="0">
                <a:solidFill>
                  <a:schemeClr val="bg1"/>
                </a:solidFill>
                <a:latin typeface="+mn-lt"/>
              </a:rPr>
              <a:t>	</a:t>
            </a:r>
            <a:r>
              <a:rPr lang="fi-FI" sz="2800" b="1" i="1" dirty="0" smtClean="0">
                <a:solidFill>
                  <a:schemeClr val="bg1"/>
                </a:solidFill>
                <a:latin typeface="+mn-lt"/>
              </a:rPr>
              <a:t>demeyi </a:t>
            </a:r>
            <a:r>
              <a:rPr lang="fi-FI" sz="2800" b="1" i="1" dirty="0">
                <a:solidFill>
                  <a:schemeClr val="bg1"/>
                </a:solidFill>
                <a:latin typeface="+mn-lt"/>
              </a:rPr>
              <a:t>becerebilenlerdir. </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991523429"/>
      </p:ext>
    </p:extLst>
  </p:cSld>
  <p:clrMapOvr>
    <a:masterClrMapping/>
  </p:clrMapOvr>
  <p:transition spd="slow">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8611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Alkol Hakkında Yanlış Bilinenler</a:t>
            </a:r>
          </a:p>
        </p:txBody>
      </p:sp>
      <p:sp>
        <p:nvSpPr>
          <p:cNvPr id="2" name="TextBox 1"/>
          <p:cNvSpPr txBox="1"/>
          <p:nvPr/>
        </p:nvSpPr>
        <p:spPr>
          <a:xfrm>
            <a:off x="177021" y="1340768"/>
            <a:ext cx="8787593" cy="413446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Yanlış</a:t>
            </a:r>
            <a:endParaRPr lang="tr-TR" sz="2800" b="1" dirty="0" smtClean="0">
              <a:solidFill>
                <a:schemeClr val="bg1"/>
              </a:solidFill>
              <a:latin typeface="+mn-lt"/>
            </a:endParaRPr>
          </a:p>
          <a:p>
            <a:pPr>
              <a:spcBef>
                <a:spcPts val="1000"/>
              </a:spcBef>
              <a:spcAft>
                <a:spcPts val="1000"/>
              </a:spcAft>
            </a:pPr>
            <a:r>
              <a:rPr lang="tr-TR" sz="2800" b="1" dirty="0">
                <a:solidFill>
                  <a:schemeClr val="bg1"/>
                </a:solidFill>
                <a:latin typeface="+mn-lt"/>
              </a:rPr>
              <a:t>	</a:t>
            </a:r>
            <a:r>
              <a:rPr lang="fi-FI" sz="2800" b="1" i="1" dirty="0" smtClean="0">
                <a:solidFill>
                  <a:schemeClr val="bg1"/>
                </a:solidFill>
                <a:latin typeface="+mn-lt"/>
              </a:rPr>
              <a:t>Alkol </a:t>
            </a:r>
            <a:r>
              <a:rPr lang="fi-FI" sz="2800" b="1" i="1" dirty="0">
                <a:solidFill>
                  <a:schemeClr val="bg1"/>
                </a:solidFill>
                <a:latin typeface="+mn-lt"/>
              </a:rPr>
              <a:t>güçlendirir.</a:t>
            </a:r>
          </a:p>
          <a:p>
            <a:pPr>
              <a:spcBef>
                <a:spcPts val="1000"/>
              </a:spcBef>
              <a:spcAft>
                <a:spcPts val="1000"/>
              </a:spcAft>
            </a:pP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fi-FI" sz="2800" b="1" dirty="0" smtClean="0">
                <a:solidFill>
                  <a:schemeClr val="bg1"/>
                </a:solidFill>
                <a:latin typeface="+mn-lt"/>
              </a:rPr>
              <a:t>Doğru</a:t>
            </a:r>
            <a:endParaRPr lang="tr-TR" sz="2800" b="1" dirty="0" smtClean="0">
              <a:solidFill>
                <a:schemeClr val="bg1"/>
              </a:solidFill>
              <a:latin typeface="+mn-lt"/>
            </a:endParaRPr>
          </a:p>
          <a:p>
            <a:pPr>
              <a:spcBef>
                <a:spcPts val="1000"/>
              </a:spcBef>
              <a:spcAft>
                <a:spcPts val="1000"/>
              </a:spcAft>
            </a:pPr>
            <a:r>
              <a:rPr lang="tr-TR" sz="2800" b="1" i="1" dirty="0" smtClean="0">
                <a:solidFill>
                  <a:schemeClr val="bg1"/>
                </a:solidFill>
                <a:latin typeface="+mn-lt"/>
              </a:rPr>
              <a:t>	</a:t>
            </a:r>
            <a:r>
              <a:rPr lang="fi-FI" sz="2800" b="1" i="1" dirty="0" smtClean="0">
                <a:solidFill>
                  <a:schemeClr val="bg1"/>
                </a:solidFill>
                <a:latin typeface="+mn-lt"/>
              </a:rPr>
              <a:t>Alkol</a:t>
            </a:r>
            <a:r>
              <a:rPr lang="fi-FI" sz="2800" b="1" i="1" dirty="0">
                <a:solidFill>
                  <a:schemeClr val="bg1"/>
                </a:solidFill>
                <a:latin typeface="+mn-lt"/>
              </a:rPr>
              <a:t>, aksine güçsüzleştirir. Yaşam kalitesini düşürür. </a:t>
            </a:r>
            <a:r>
              <a:rPr lang="tr-TR" sz="2800" b="1" i="1" dirty="0" smtClean="0">
                <a:solidFill>
                  <a:schemeClr val="bg1"/>
                </a:solidFill>
                <a:latin typeface="+mn-lt"/>
              </a:rPr>
              <a:t>	</a:t>
            </a:r>
            <a:r>
              <a:rPr lang="fi-FI" sz="2800" b="1" i="1" dirty="0" smtClean="0">
                <a:solidFill>
                  <a:schemeClr val="bg1"/>
                </a:solidFill>
                <a:latin typeface="+mn-lt"/>
              </a:rPr>
              <a:t>Beyn</a:t>
            </a:r>
            <a:r>
              <a:rPr lang="tr-TR" sz="2800" b="1" i="1" dirty="0" smtClean="0">
                <a:solidFill>
                  <a:schemeClr val="bg1"/>
                </a:solidFill>
                <a:latin typeface="+mn-lt"/>
              </a:rPr>
              <a:t>in vücut üzerindeki </a:t>
            </a:r>
            <a:r>
              <a:rPr lang="fi-FI" sz="2800" b="1" i="1" dirty="0" smtClean="0">
                <a:solidFill>
                  <a:schemeClr val="bg1"/>
                </a:solidFill>
                <a:latin typeface="+mn-lt"/>
              </a:rPr>
              <a:t>kontrolü</a:t>
            </a:r>
            <a:r>
              <a:rPr lang="tr-TR" sz="2800" b="1" i="1" dirty="0" smtClean="0">
                <a:solidFill>
                  <a:schemeClr val="bg1"/>
                </a:solidFill>
                <a:latin typeface="+mn-lt"/>
              </a:rPr>
              <a:t>nü </a:t>
            </a:r>
            <a:r>
              <a:rPr lang="fi-FI" sz="2800" b="1" i="1" dirty="0" smtClean="0">
                <a:solidFill>
                  <a:schemeClr val="bg1"/>
                </a:solidFill>
                <a:latin typeface="+mn-lt"/>
              </a:rPr>
              <a:t>kaybe</a:t>
            </a:r>
            <a:r>
              <a:rPr lang="tr-TR" sz="2800" b="1" i="1" dirty="0" err="1" smtClean="0">
                <a:solidFill>
                  <a:schemeClr val="bg1"/>
                </a:solidFill>
                <a:latin typeface="+mn-lt"/>
              </a:rPr>
              <a:t>ttirir</a:t>
            </a:r>
            <a:r>
              <a:rPr lang="fi-FI" sz="2800" b="1" i="1" dirty="0" smtClean="0">
                <a:solidFill>
                  <a:schemeClr val="bg1"/>
                </a:solidFill>
                <a:latin typeface="+mn-lt"/>
              </a:rPr>
              <a:t>, </a:t>
            </a:r>
            <a:r>
              <a:rPr lang="tr-TR" sz="2800" b="1" i="1" dirty="0" smtClean="0">
                <a:solidFill>
                  <a:schemeClr val="bg1"/>
                </a:solidFill>
                <a:latin typeface="+mn-lt"/>
              </a:rPr>
              <a:t>	</a:t>
            </a:r>
            <a:r>
              <a:rPr lang="fi-FI" sz="2800" b="1" i="1" dirty="0" smtClean="0">
                <a:solidFill>
                  <a:schemeClr val="bg1"/>
                </a:solidFill>
                <a:latin typeface="+mn-lt"/>
              </a:rPr>
              <a:t>sarhoşluk oluş</a:t>
            </a:r>
            <a:r>
              <a:rPr lang="tr-TR" sz="2800" b="1" i="1" dirty="0" smtClean="0">
                <a:solidFill>
                  <a:schemeClr val="bg1"/>
                </a:solidFill>
                <a:latin typeface="+mn-lt"/>
              </a:rPr>
              <a:t>tur</a:t>
            </a:r>
            <a:r>
              <a:rPr lang="fi-FI" sz="2800" b="1" i="1" dirty="0" smtClean="0">
                <a:solidFill>
                  <a:schemeClr val="bg1"/>
                </a:solidFill>
                <a:latin typeface="+mn-lt"/>
              </a:rPr>
              <a:t>ur</a:t>
            </a:r>
            <a:r>
              <a:rPr lang="fi-FI" sz="2800" b="1" i="1" dirty="0">
                <a:solidFill>
                  <a:schemeClr val="bg1"/>
                </a:solidFill>
                <a:latin typeface="+mn-lt"/>
              </a:rPr>
              <a:t>. </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1494900743"/>
      </p:ext>
    </p:extLst>
  </p:cSld>
  <p:clrMapOvr>
    <a:masterClrMapping/>
  </p:clrMapOvr>
  <p:transition spd="slow">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7021" y="1810559"/>
            <a:ext cx="8787593" cy="2554545"/>
          </a:xfrm>
          <a:prstGeom prst="rect">
            <a:avLst/>
          </a:prstGeom>
          <a:noFill/>
        </p:spPr>
        <p:txBody>
          <a:bodyPr wrap="square" rtlCol="0">
            <a:spAutoFit/>
          </a:bodyPr>
          <a:lstStyle/>
          <a:p>
            <a:pPr algn="ctr"/>
            <a:r>
              <a:rPr lang="tr-TR" sz="8000" b="1" dirty="0">
                <a:solidFill>
                  <a:schemeClr val="bg1"/>
                </a:solidFill>
                <a:latin typeface="+mn-lt"/>
              </a:rPr>
              <a:t>ÇAĞIMIZIN TEMEL İKİLEMİ</a:t>
            </a:r>
          </a:p>
        </p:txBody>
      </p:sp>
      <p:grpSp>
        <p:nvGrpSpPr>
          <p:cNvPr id="8" name="Group 7"/>
          <p:cNvGrpSpPr/>
          <p:nvPr/>
        </p:nvGrpSpPr>
        <p:grpSpPr>
          <a:xfrm>
            <a:off x="0" y="6107005"/>
            <a:ext cx="9144000" cy="759023"/>
            <a:chOff x="0" y="6107005"/>
            <a:chExt cx="9144000" cy="759023"/>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5"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4181812599"/>
      </p:ext>
    </p:extLst>
  </p:cSld>
  <p:clrMapOvr>
    <a:masterClrMapping/>
  </p:clrMapOvr>
  <p:transition spd="slow">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93902" y="395288"/>
            <a:ext cx="3619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Popüler Kültüre Göre…</a:t>
            </a:r>
            <a:endParaRPr lang="tr-TR" sz="2800" b="1" dirty="0">
              <a:solidFill>
                <a:schemeClr val="bg1"/>
              </a:solidFill>
              <a:latin typeface="Calibri" panose="020F0502020204030204" pitchFamily="34" charset="0"/>
            </a:endParaRPr>
          </a:p>
        </p:txBody>
      </p:sp>
      <p:sp>
        <p:nvSpPr>
          <p:cNvPr id="2" name="TextBox 1"/>
          <p:cNvSpPr txBox="1"/>
          <p:nvPr/>
        </p:nvSpPr>
        <p:spPr>
          <a:xfrm>
            <a:off x="177021" y="1340768"/>
            <a:ext cx="8787593" cy="121058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E</a:t>
            </a:r>
            <a:r>
              <a:rPr lang="fi-FI" sz="2800" b="1" dirty="0">
                <a:solidFill>
                  <a:schemeClr val="bg1"/>
                </a:solidFill>
                <a:latin typeface="+mn-lt"/>
              </a:rPr>
              <a:t>ğlenme temel bir </a:t>
            </a:r>
            <a:r>
              <a:rPr lang="fi-FI" sz="2800" b="1" dirty="0" smtClean="0">
                <a:solidFill>
                  <a:schemeClr val="bg1"/>
                </a:solidFill>
                <a:latin typeface="+mn-lt"/>
              </a:rPr>
              <a:t>ihtiyaç</a:t>
            </a:r>
            <a:r>
              <a:rPr lang="tr-TR" sz="2800" b="1" dirty="0" smtClean="0">
                <a:solidFill>
                  <a:schemeClr val="bg1"/>
                </a:solidFill>
                <a:latin typeface="+mn-lt"/>
              </a:rPr>
              <a:t>…</a:t>
            </a:r>
            <a:endParaRPr lang="fi-FI"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a:t>
            </a:r>
            <a:r>
              <a:rPr lang="fi-FI" sz="2800" b="1" dirty="0">
                <a:solidFill>
                  <a:schemeClr val="bg1"/>
                </a:solidFill>
                <a:latin typeface="+mn-lt"/>
              </a:rPr>
              <a:t>lkol eğlencenin vazgeçilmez bir </a:t>
            </a:r>
            <a:r>
              <a:rPr lang="fi-FI" sz="2800" b="1" dirty="0" smtClean="0">
                <a:solidFill>
                  <a:schemeClr val="bg1"/>
                </a:solidFill>
                <a:latin typeface="+mn-lt"/>
              </a:rPr>
              <a:t>parçası</a:t>
            </a:r>
            <a:r>
              <a:rPr lang="tr-TR" sz="2800" b="1" dirty="0" smtClean="0">
                <a:solidFill>
                  <a:schemeClr val="bg1"/>
                </a:solidFill>
                <a:latin typeface="+mn-lt"/>
              </a:rPr>
              <a:t>…</a:t>
            </a:r>
            <a:endParaRPr lang="fi-FI" sz="28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828396339"/>
      </p:ext>
    </p:extLst>
  </p:cSld>
  <p:clrMapOvr>
    <a:masterClrMapping/>
  </p:clrMapOvr>
  <p:transition spd="slow">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619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Popüler Kültüre </a:t>
            </a:r>
            <a:r>
              <a:rPr lang="tr-TR" sz="2800" b="1" dirty="0" smtClean="0">
                <a:solidFill>
                  <a:schemeClr val="bg1"/>
                </a:solidFill>
                <a:latin typeface="Calibri" panose="020F0502020204030204" pitchFamily="34" charset="0"/>
              </a:rPr>
              <a:t>Göre…</a:t>
            </a:r>
            <a:endParaRPr lang="tr-TR" sz="2800" b="1" dirty="0">
              <a:solidFill>
                <a:schemeClr val="bg1"/>
              </a:solidFill>
              <a:latin typeface="Calibri" panose="020F0502020204030204" pitchFamily="34" charset="0"/>
            </a:endParaRPr>
          </a:p>
        </p:txBody>
      </p:sp>
      <p:sp>
        <p:nvSpPr>
          <p:cNvPr id="9" name="TextBox 8"/>
          <p:cNvSpPr txBox="1"/>
          <p:nvPr/>
        </p:nvSpPr>
        <p:spPr>
          <a:xfrm>
            <a:off x="177021" y="1844824"/>
            <a:ext cx="8787593" cy="523220"/>
          </a:xfrm>
          <a:prstGeom prst="rect">
            <a:avLst/>
          </a:prstGeom>
          <a:noFill/>
        </p:spPr>
        <p:txBody>
          <a:bodyPr wrap="square" rtlCol="0">
            <a:spAutoFit/>
          </a:bodyPr>
          <a:lstStyle/>
          <a:p>
            <a:pPr algn="ctr">
              <a:spcBef>
                <a:spcPts val="1000"/>
              </a:spcBef>
              <a:spcAft>
                <a:spcPts val="1000"/>
              </a:spcAft>
            </a:pPr>
            <a:r>
              <a:rPr lang="pl-PL" sz="2800" b="1" dirty="0">
                <a:solidFill>
                  <a:schemeClr val="bg1"/>
                </a:solidFill>
                <a:latin typeface="+mn-lt"/>
              </a:rPr>
              <a:t>Bağımlı </a:t>
            </a:r>
            <a:r>
              <a:rPr lang="pl-PL" sz="2800" b="1" dirty="0" smtClean="0">
                <a:solidFill>
                  <a:schemeClr val="bg1"/>
                </a:solidFill>
                <a:latin typeface="+mn-lt"/>
              </a:rPr>
              <a:t>h</a:t>
            </a:r>
            <a:r>
              <a:rPr lang="tr-TR" sz="2800" b="1" dirty="0" smtClean="0">
                <a:solidFill>
                  <a:schemeClr val="bg1"/>
                </a:solidFill>
                <a:latin typeface="+mn-lt"/>
              </a:rPr>
              <a:t>â</a:t>
            </a:r>
            <a:r>
              <a:rPr lang="pl-PL" sz="2800" b="1" dirty="0" smtClean="0">
                <a:solidFill>
                  <a:schemeClr val="bg1"/>
                </a:solidFill>
                <a:latin typeface="+mn-lt"/>
              </a:rPr>
              <a:t>le gel</a:t>
            </a:r>
            <a:r>
              <a:rPr lang="tr-TR" sz="2800" b="1" dirty="0" smtClean="0">
                <a:solidFill>
                  <a:schemeClr val="bg1"/>
                </a:solidFill>
                <a:latin typeface="+mn-lt"/>
              </a:rPr>
              <a:t>in</a:t>
            </a:r>
            <a:r>
              <a:rPr lang="pl-PL" sz="2800" b="1" dirty="0" smtClean="0">
                <a:solidFill>
                  <a:schemeClr val="bg1"/>
                </a:solidFill>
                <a:latin typeface="+mn-lt"/>
              </a:rPr>
              <a:t>mediği </a:t>
            </a:r>
            <a:r>
              <a:rPr lang="pl-PL" sz="2800" b="1" dirty="0">
                <a:solidFill>
                  <a:schemeClr val="bg1"/>
                </a:solidFill>
                <a:latin typeface="+mn-lt"/>
              </a:rPr>
              <a:t>sürece içmek </a:t>
            </a:r>
            <a:r>
              <a:rPr lang="pl-PL" sz="2800" b="1" dirty="0" smtClean="0">
                <a:solidFill>
                  <a:schemeClr val="bg1"/>
                </a:solidFill>
                <a:latin typeface="+mn-lt"/>
              </a:rPr>
              <a:t>doğal</a:t>
            </a:r>
            <a:r>
              <a:rPr lang="tr-TR" sz="2800" b="1" dirty="0" smtClean="0">
                <a:solidFill>
                  <a:schemeClr val="bg1"/>
                </a:solidFill>
                <a:latin typeface="+mn-lt"/>
              </a:rPr>
              <a:t>…</a:t>
            </a:r>
            <a:endParaRPr lang="pl-PL" sz="28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259493410"/>
      </p:ext>
    </p:extLst>
  </p:cSld>
  <p:clrMapOvr>
    <a:masterClrMapping/>
  </p:clrMapOvr>
  <p:transition spd="slow">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09155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Oysa Gerçek Şudur:</a:t>
            </a:r>
            <a:endParaRPr lang="tr-TR" sz="2800" b="1" dirty="0">
              <a:solidFill>
                <a:schemeClr val="bg1"/>
              </a:solidFill>
              <a:latin typeface="Calibri" panose="020F0502020204030204" pitchFamily="34" charset="0"/>
            </a:endParaRPr>
          </a:p>
        </p:txBody>
      </p:sp>
      <p:sp>
        <p:nvSpPr>
          <p:cNvPr id="9" name="TextBox 8"/>
          <p:cNvSpPr txBox="1"/>
          <p:nvPr/>
        </p:nvSpPr>
        <p:spPr>
          <a:xfrm>
            <a:off x="177021" y="1844824"/>
            <a:ext cx="8787593" cy="2585323"/>
          </a:xfrm>
          <a:prstGeom prst="rect">
            <a:avLst/>
          </a:prstGeom>
          <a:noFill/>
        </p:spPr>
        <p:txBody>
          <a:bodyPr wrap="square" rtlCol="0">
            <a:spAutoFit/>
          </a:bodyPr>
          <a:lstStyle/>
          <a:p>
            <a:pPr algn="ctr">
              <a:spcBef>
                <a:spcPts val="1000"/>
              </a:spcBef>
              <a:spcAft>
                <a:spcPts val="1000"/>
              </a:spcAft>
            </a:pPr>
            <a:r>
              <a:rPr lang="tr-TR" sz="5400" b="1" dirty="0" smtClean="0">
                <a:solidFill>
                  <a:schemeClr val="bg1"/>
                </a:solidFill>
                <a:latin typeface="+mn-lt"/>
              </a:rPr>
              <a:t>ALKOL KULLANANLARIN BİR KISMI MUTLAKA ALKOLİK OLACAKTIR!</a:t>
            </a:r>
            <a:endParaRPr lang="pl-PL" sz="5400" b="1" dirty="0">
              <a:solidFill>
                <a:schemeClr val="bg1"/>
              </a:solidFill>
              <a:latin typeface="+mn-lt"/>
            </a:endParaRP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6"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2966479857"/>
      </p:ext>
    </p:extLst>
  </p:cSld>
  <p:clrMapOvr>
    <a:masterClrMapping/>
  </p:clrMapOvr>
  <p:transition spd="slow">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9711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Bir Önleme Stratejisi Yaklaşımı…</a:t>
            </a:r>
            <a:endParaRPr lang="tr-TR" sz="2800" b="1" dirty="0">
              <a:solidFill>
                <a:schemeClr val="bg1"/>
              </a:solidFill>
              <a:latin typeface="Calibri" panose="020F0502020204030204" pitchFamily="34" charset="0"/>
            </a:endParaRPr>
          </a:p>
        </p:txBody>
      </p:sp>
      <p:sp>
        <p:nvSpPr>
          <p:cNvPr id="2" name="TextBox 1"/>
          <p:cNvSpPr txBox="1"/>
          <p:nvPr/>
        </p:nvSpPr>
        <p:spPr>
          <a:xfrm>
            <a:off x="177021" y="1243013"/>
            <a:ext cx="8787593" cy="189795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ÖZ BİLİNÇ</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ÖZ YÖNETİM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SOSYAL BİLİNÇ</a:t>
            </a:r>
            <a:endParaRPr lang="tr-TR" sz="2800" b="1" dirty="0">
              <a:solidFill>
                <a:schemeClr val="bg1"/>
              </a:solidFill>
              <a:latin typeface="+mn-lt"/>
            </a:endParaRP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xmlns="" val="3306044328"/>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021" y="2636912"/>
            <a:ext cx="8787593" cy="1107996"/>
          </a:xfrm>
          <a:prstGeom prst="rect">
            <a:avLst/>
          </a:prstGeom>
          <a:noFill/>
        </p:spPr>
        <p:txBody>
          <a:bodyPr wrap="square" rtlCol="0">
            <a:spAutoFit/>
          </a:bodyPr>
          <a:lstStyle/>
          <a:p>
            <a:pPr algn="ctr"/>
            <a:r>
              <a:rPr lang="tr-TR" sz="6600" b="1" dirty="0" smtClean="0">
                <a:solidFill>
                  <a:schemeClr val="bg1"/>
                </a:solidFill>
                <a:latin typeface="+mn-lt"/>
              </a:rPr>
              <a:t>LİSE</a:t>
            </a:r>
            <a:endParaRPr lang="tr-TR" sz="6600" b="1" dirty="0">
              <a:solidFill>
                <a:schemeClr val="bg1"/>
              </a:solidFill>
              <a:latin typeface="+mn-lt"/>
            </a:endParaRPr>
          </a:p>
        </p:txBody>
      </p:sp>
      <p:grpSp>
        <p:nvGrpSpPr>
          <p:cNvPr id="2" name="Group 9"/>
          <p:cNvGrpSpPr/>
          <p:nvPr/>
        </p:nvGrpSpPr>
        <p:grpSpPr>
          <a:xfrm>
            <a:off x="0" y="6107005"/>
            <a:ext cx="9144000" cy="759023"/>
            <a:chOff x="0" y="6107005"/>
            <a:chExt cx="9144000" cy="759023"/>
          </a:xfrm>
        </p:grpSpPr>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6107005"/>
              <a:ext cx="9144000" cy="759023"/>
            </a:xfrm>
            <a:prstGeom prst="rect">
              <a:avLst/>
            </a:prstGeom>
            <a:noFill/>
            <a:ln>
              <a:noFill/>
            </a:ln>
          </p:spPr>
        </p:pic>
        <p:sp>
          <p:nvSpPr>
            <p:cNvPr id="12"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 xmlns:p14="http://schemas.microsoft.com/office/powerpoint/2010/main" val="645353377"/>
      </p:ext>
    </p:extLst>
  </p:cSld>
  <p:clrMapOvr>
    <a:masterClrMapping/>
  </p:clrMapOvr>
  <p:transition spd="slow">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247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Anne Babalara Neler Önerebiliriz?</a:t>
            </a:r>
          </a:p>
        </p:txBody>
      </p:sp>
      <p:sp>
        <p:nvSpPr>
          <p:cNvPr id="2" name="TextBox 1"/>
          <p:cNvSpPr txBox="1"/>
          <p:nvPr/>
        </p:nvSpPr>
        <p:spPr>
          <a:xfrm>
            <a:off x="177021" y="1243013"/>
            <a:ext cx="8787593" cy="4431983"/>
          </a:xfrm>
          <a:prstGeom prst="rect">
            <a:avLst/>
          </a:prstGeom>
          <a:noFill/>
        </p:spPr>
        <p:txBody>
          <a:bodyPr wrap="square" rtlCol="0">
            <a:spAutoFit/>
          </a:bodyPr>
          <a:lstStyle/>
          <a:p>
            <a:pPr>
              <a:spcBef>
                <a:spcPts val="1000"/>
              </a:spcBef>
              <a:spcAft>
                <a:spcPts val="1000"/>
              </a:spcAft>
            </a:pPr>
            <a:r>
              <a:rPr lang="tr-TR" sz="3200" b="1" dirty="0">
                <a:solidFill>
                  <a:schemeClr val="bg1"/>
                </a:solidFill>
                <a:latin typeface="+mn-lt"/>
              </a:rPr>
              <a:t>Çocuğunuzun davranışlarını izleyin.</a:t>
            </a:r>
          </a:p>
          <a:p>
            <a:pPr>
              <a:spcBef>
                <a:spcPts val="1000"/>
              </a:spcBef>
              <a:spcAft>
                <a:spcPts val="1000"/>
              </a:spcAft>
            </a:pPr>
            <a:r>
              <a:rPr lang="tr-TR" sz="2800" i="1" dirty="0">
                <a:solidFill>
                  <a:schemeClr val="bg1"/>
                </a:solidFill>
                <a:latin typeface="+mn-lt"/>
              </a:rPr>
              <a:t>Çocuğunuzun odası ya da çantasında içki bulursanız ya da nefesinin koktuğunu hissederseniz görmezden gelmeyin eyleme geçin. </a:t>
            </a:r>
          </a:p>
          <a:p>
            <a:pPr>
              <a:spcBef>
                <a:spcPts val="1000"/>
              </a:spcBef>
              <a:spcAft>
                <a:spcPts val="1000"/>
              </a:spcAft>
            </a:pPr>
            <a:r>
              <a:rPr lang="tr-TR" sz="2800" b="1" dirty="0">
                <a:solidFill>
                  <a:schemeClr val="bg1"/>
                </a:solidFill>
                <a:latin typeface="+mn-lt"/>
              </a:rPr>
              <a:t/>
            </a:r>
            <a:br>
              <a:rPr lang="tr-TR" sz="2800" b="1" dirty="0">
                <a:solidFill>
                  <a:schemeClr val="bg1"/>
                </a:solidFill>
                <a:latin typeface="+mn-lt"/>
              </a:rPr>
            </a:br>
            <a:r>
              <a:rPr lang="tr-TR" sz="3200" b="1" dirty="0">
                <a:solidFill>
                  <a:schemeClr val="bg1"/>
                </a:solidFill>
                <a:latin typeface="+mn-lt"/>
              </a:rPr>
              <a:t>Alkol kullanımının uyarıcı işaretlerini öğrenin.</a:t>
            </a:r>
          </a:p>
          <a:p>
            <a:pPr>
              <a:spcBef>
                <a:spcPts val="1000"/>
              </a:spcBef>
              <a:spcAft>
                <a:spcPts val="1000"/>
              </a:spcAft>
            </a:pPr>
            <a:r>
              <a:rPr lang="tr-TR" sz="2800" i="1" dirty="0">
                <a:solidFill>
                  <a:schemeClr val="bg1"/>
                </a:solidFill>
                <a:latin typeface="+mn-lt"/>
              </a:rPr>
              <a:t>Alkolün insan zihni, bedeni ve duyguları üzerindeki etkileri hakkında bilgi edinin.</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(1/5)</a:t>
            </a:r>
          </a:p>
        </p:txBody>
      </p:sp>
    </p:spTree>
    <p:extLst>
      <p:ext uri="{BB962C8B-B14F-4D97-AF65-F5344CB8AC3E}">
        <p14:creationId xmlns:p14="http://schemas.microsoft.com/office/powerpoint/2010/main" xmlns="" val="787851440"/>
      </p:ext>
    </p:extLst>
  </p:cSld>
  <p:clrMapOvr>
    <a:masterClrMapping/>
  </p:clrMapOvr>
  <p:transition spd="slow">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247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Anne Babalara Neler Önerebiliriz?</a:t>
            </a:r>
          </a:p>
        </p:txBody>
      </p:sp>
      <p:sp>
        <p:nvSpPr>
          <p:cNvPr id="2" name="TextBox 1"/>
          <p:cNvSpPr txBox="1"/>
          <p:nvPr/>
        </p:nvSpPr>
        <p:spPr>
          <a:xfrm>
            <a:off x="177021" y="1243013"/>
            <a:ext cx="8787593" cy="4001095"/>
          </a:xfrm>
          <a:prstGeom prst="rect">
            <a:avLst/>
          </a:prstGeom>
          <a:noFill/>
        </p:spPr>
        <p:txBody>
          <a:bodyPr wrap="square" rtlCol="0">
            <a:spAutoFit/>
          </a:bodyPr>
          <a:lstStyle/>
          <a:p>
            <a:pPr>
              <a:spcBef>
                <a:spcPts val="1000"/>
              </a:spcBef>
              <a:spcAft>
                <a:spcPts val="1000"/>
              </a:spcAft>
            </a:pPr>
            <a:r>
              <a:rPr lang="tr-TR" sz="3200" b="1" dirty="0">
                <a:solidFill>
                  <a:schemeClr val="bg1"/>
                </a:solidFill>
                <a:latin typeface="+mn-lt"/>
              </a:rPr>
              <a:t>Çocuğunuzla konuşun.</a:t>
            </a:r>
          </a:p>
          <a:p>
            <a:pPr>
              <a:spcBef>
                <a:spcPts val="1000"/>
              </a:spcBef>
              <a:spcAft>
                <a:spcPts val="1000"/>
              </a:spcAft>
            </a:pPr>
            <a:r>
              <a:rPr lang="tr-TR" sz="2800" i="1" dirty="0">
                <a:solidFill>
                  <a:schemeClr val="bg1"/>
                </a:solidFill>
                <a:latin typeface="+mn-lt"/>
              </a:rPr>
              <a:t>Çocuğunuzla iletişime geçmek küçük yaşta alkol kullanımını önlemede anahtar unsurdur. Ona kendisine içki sunulduğunda ne yapması gerektiğini açıklayın.</a:t>
            </a:r>
          </a:p>
          <a:p>
            <a:pPr>
              <a:spcBef>
                <a:spcPts val="1000"/>
              </a:spcBef>
              <a:spcAft>
                <a:spcPts val="1000"/>
              </a:spcAft>
            </a:pPr>
            <a:r>
              <a:rPr lang="tr-TR" sz="3200" b="1" dirty="0">
                <a:solidFill>
                  <a:schemeClr val="bg1"/>
                </a:solidFill>
                <a:latin typeface="+mn-lt"/>
              </a:rPr>
              <a:t>Çocuğunuzun katıldığı aktivitelerin bir parçası olun.</a:t>
            </a:r>
          </a:p>
          <a:p>
            <a:pPr>
              <a:spcBef>
                <a:spcPts val="1000"/>
              </a:spcBef>
              <a:spcAft>
                <a:spcPts val="1000"/>
              </a:spcAft>
            </a:pPr>
            <a:r>
              <a:rPr lang="tr-TR" sz="2800" i="1" dirty="0">
                <a:solidFill>
                  <a:schemeClr val="bg1"/>
                </a:solidFill>
                <a:latin typeface="+mn-lt"/>
              </a:rPr>
              <a:t>Alkol barındırmayan grup, kulüp ve etkinliklere girmesini destekleyin.</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(2/5)</a:t>
            </a:r>
          </a:p>
        </p:txBody>
      </p:sp>
    </p:spTree>
    <p:extLst>
      <p:ext uri="{BB962C8B-B14F-4D97-AF65-F5344CB8AC3E}">
        <p14:creationId xmlns:p14="http://schemas.microsoft.com/office/powerpoint/2010/main" xmlns="" val="811445367"/>
      </p:ext>
    </p:extLst>
  </p:cSld>
  <p:clrMapOvr>
    <a:masterClrMapping/>
  </p:clrMapOvr>
  <p:transition spd="slow">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247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Anne Babalara Neler Önerebiliriz?</a:t>
            </a:r>
          </a:p>
        </p:txBody>
      </p:sp>
      <p:sp>
        <p:nvSpPr>
          <p:cNvPr id="2" name="TextBox 1"/>
          <p:cNvSpPr txBox="1"/>
          <p:nvPr/>
        </p:nvSpPr>
        <p:spPr>
          <a:xfrm>
            <a:off x="177021" y="1243013"/>
            <a:ext cx="8787593" cy="4493538"/>
          </a:xfrm>
          <a:prstGeom prst="rect">
            <a:avLst/>
          </a:prstGeom>
          <a:noFill/>
        </p:spPr>
        <p:txBody>
          <a:bodyPr wrap="square" rtlCol="0">
            <a:spAutoFit/>
          </a:bodyPr>
          <a:lstStyle/>
          <a:p>
            <a:pPr>
              <a:spcBef>
                <a:spcPts val="1000"/>
              </a:spcBef>
              <a:spcAft>
                <a:spcPts val="1000"/>
              </a:spcAft>
            </a:pPr>
            <a:r>
              <a:rPr lang="tr-TR" sz="3200" b="1" dirty="0">
                <a:solidFill>
                  <a:schemeClr val="bg1"/>
                </a:solidFill>
                <a:latin typeface="+mn-lt"/>
              </a:rPr>
              <a:t>Alkol kullanımıyla ilgili iyi rol modeli olun.</a:t>
            </a:r>
          </a:p>
          <a:p>
            <a:pPr>
              <a:spcBef>
                <a:spcPts val="1000"/>
              </a:spcBef>
              <a:spcAft>
                <a:spcPts val="1000"/>
              </a:spcAft>
            </a:pPr>
            <a:r>
              <a:rPr lang="tr-TR" sz="2800" i="1" dirty="0">
                <a:solidFill>
                  <a:schemeClr val="bg1"/>
                </a:solidFill>
                <a:latin typeface="+mn-lt"/>
              </a:rPr>
              <a:t>Çocuğunuzun önünde nasıl konuşup davrandığınız hakkında düşünün. Alkolün problem çözmede iyi bir yol olabileceğini ima eden konuşmalardan kaçının</a:t>
            </a:r>
            <a:r>
              <a:rPr lang="tr-TR" sz="2800" i="1" dirty="0" smtClean="0">
                <a:solidFill>
                  <a:schemeClr val="bg1"/>
                </a:solidFill>
                <a:latin typeface="+mn-lt"/>
              </a:rPr>
              <a:t>.</a:t>
            </a:r>
            <a:endParaRPr lang="tr-TR" sz="2800" b="1" dirty="0">
              <a:solidFill>
                <a:schemeClr val="bg1"/>
              </a:solidFill>
              <a:latin typeface="+mn-lt"/>
            </a:endParaRPr>
          </a:p>
          <a:p>
            <a:pPr>
              <a:spcBef>
                <a:spcPts val="1000"/>
              </a:spcBef>
              <a:spcAft>
                <a:spcPts val="1000"/>
              </a:spcAft>
            </a:pPr>
            <a:r>
              <a:rPr lang="tr-TR" sz="3200" b="1" dirty="0">
                <a:solidFill>
                  <a:schemeClr val="bg1"/>
                </a:solidFill>
                <a:latin typeface="+mn-lt"/>
              </a:rPr>
              <a:t>Çocuğunuza arkadaş seçmeyi ve olumlu ilişkiler kurmayı öğretin.</a:t>
            </a:r>
          </a:p>
          <a:p>
            <a:pPr>
              <a:spcBef>
                <a:spcPts val="1000"/>
              </a:spcBef>
              <a:spcAft>
                <a:spcPts val="1000"/>
              </a:spcAft>
            </a:pPr>
            <a:r>
              <a:rPr lang="tr-TR" sz="2800" i="1" dirty="0">
                <a:solidFill>
                  <a:schemeClr val="bg1"/>
                </a:solidFill>
                <a:latin typeface="+mn-lt"/>
              </a:rPr>
              <a:t>Zira alkol kullanımına başlamada arkadaş önemli bir faktördür.</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(3/5)</a:t>
            </a:r>
          </a:p>
        </p:txBody>
      </p:sp>
    </p:spTree>
    <p:extLst>
      <p:ext uri="{BB962C8B-B14F-4D97-AF65-F5344CB8AC3E}">
        <p14:creationId xmlns:p14="http://schemas.microsoft.com/office/powerpoint/2010/main" xmlns="" val="579140618"/>
      </p:ext>
    </p:extLst>
  </p:cSld>
  <p:clrMapOvr>
    <a:masterClrMapping/>
  </p:clrMapOvr>
  <p:transition spd="slow">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247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Anne Babalara Neler Önerebiliriz?</a:t>
            </a:r>
          </a:p>
        </p:txBody>
      </p:sp>
      <p:sp>
        <p:nvSpPr>
          <p:cNvPr id="2" name="TextBox 1"/>
          <p:cNvSpPr txBox="1"/>
          <p:nvPr/>
        </p:nvSpPr>
        <p:spPr>
          <a:xfrm>
            <a:off x="177021" y="1243013"/>
            <a:ext cx="8787593" cy="4062651"/>
          </a:xfrm>
          <a:prstGeom prst="rect">
            <a:avLst/>
          </a:prstGeom>
          <a:noFill/>
        </p:spPr>
        <p:txBody>
          <a:bodyPr wrap="square" rtlCol="0">
            <a:spAutoFit/>
          </a:bodyPr>
          <a:lstStyle/>
          <a:p>
            <a:pPr>
              <a:spcBef>
                <a:spcPts val="1000"/>
              </a:spcBef>
              <a:spcAft>
                <a:spcPts val="1000"/>
              </a:spcAft>
            </a:pPr>
            <a:r>
              <a:rPr lang="tr-TR" sz="3200" b="1" dirty="0">
                <a:solidFill>
                  <a:schemeClr val="bg1"/>
                </a:solidFill>
                <a:latin typeface="+mn-lt"/>
              </a:rPr>
              <a:t>Alkol kullanımıyla ilgili aile kurallarını netleştirin.</a:t>
            </a:r>
          </a:p>
          <a:p>
            <a:pPr>
              <a:spcBef>
                <a:spcPts val="1000"/>
              </a:spcBef>
              <a:spcAft>
                <a:spcPts val="1000"/>
              </a:spcAft>
            </a:pPr>
            <a:r>
              <a:rPr lang="tr-TR" sz="2800" i="1" dirty="0">
                <a:solidFill>
                  <a:schemeClr val="bg1"/>
                </a:solidFill>
                <a:latin typeface="+mn-lt"/>
              </a:rPr>
              <a:t>Örneğin sürücüsü alkollü olan araçlara kesinlikle binmeme kuralını koyun. </a:t>
            </a:r>
            <a:endParaRPr lang="tr-TR" sz="3200" b="1" dirty="0">
              <a:solidFill>
                <a:schemeClr val="bg1"/>
              </a:solidFill>
              <a:latin typeface="+mn-lt"/>
            </a:endParaRPr>
          </a:p>
          <a:p>
            <a:pPr>
              <a:spcBef>
                <a:spcPts val="1000"/>
              </a:spcBef>
              <a:spcAft>
                <a:spcPts val="1000"/>
              </a:spcAft>
            </a:pPr>
            <a:r>
              <a:rPr lang="tr-TR" sz="3200" b="1" dirty="0">
                <a:solidFill>
                  <a:schemeClr val="bg1"/>
                </a:solidFill>
                <a:latin typeface="+mn-lt"/>
              </a:rPr>
              <a:t>Çocuğunuzun stresle baş etmede daha sağlıklı yollar olduğunu görmesini sağlayın.</a:t>
            </a:r>
          </a:p>
          <a:p>
            <a:pPr>
              <a:spcBef>
                <a:spcPts val="1000"/>
              </a:spcBef>
              <a:spcAft>
                <a:spcPts val="1000"/>
              </a:spcAft>
            </a:pPr>
            <a:r>
              <a:rPr lang="tr-TR" sz="2800" i="1" dirty="0">
                <a:solidFill>
                  <a:schemeClr val="bg1"/>
                </a:solidFill>
                <a:latin typeface="+mn-lt"/>
              </a:rPr>
              <a:t>Spor yapmak, müzik dinlemek, bir yakınıyla konuşmak gibi alternatiflerin işe yaradığını yaşayarak görmesini sağlayın.</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(4/5)</a:t>
            </a:r>
          </a:p>
        </p:txBody>
      </p:sp>
    </p:spTree>
    <p:extLst>
      <p:ext uri="{BB962C8B-B14F-4D97-AF65-F5344CB8AC3E}">
        <p14:creationId xmlns:p14="http://schemas.microsoft.com/office/powerpoint/2010/main" xmlns="" val="2912476198"/>
      </p:ext>
    </p:extLst>
  </p:cSld>
  <p:clrMapOvr>
    <a:masterClrMapping/>
  </p:clrMapOvr>
  <p:transition spd="slow">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247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Anne Babalara Neler Önerebiliriz?</a:t>
            </a:r>
          </a:p>
        </p:txBody>
      </p:sp>
      <p:sp>
        <p:nvSpPr>
          <p:cNvPr id="2" name="TextBox 1"/>
          <p:cNvSpPr txBox="1"/>
          <p:nvPr/>
        </p:nvSpPr>
        <p:spPr>
          <a:xfrm>
            <a:off x="177021" y="1243013"/>
            <a:ext cx="8787593" cy="2195473"/>
          </a:xfrm>
          <a:prstGeom prst="rect">
            <a:avLst/>
          </a:prstGeom>
          <a:noFill/>
        </p:spPr>
        <p:txBody>
          <a:bodyPr wrap="square" rtlCol="0">
            <a:spAutoFit/>
          </a:bodyPr>
          <a:lstStyle/>
          <a:p>
            <a:pPr>
              <a:spcBef>
                <a:spcPts val="1000"/>
              </a:spcBef>
              <a:spcAft>
                <a:spcPts val="1000"/>
              </a:spcAft>
            </a:pPr>
            <a:r>
              <a:rPr lang="tr-TR" sz="3200" b="1" dirty="0">
                <a:solidFill>
                  <a:schemeClr val="bg1"/>
                </a:solidFill>
                <a:latin typeface="+mn-lt"/>
              </a:rPr>
              <a:t>Çocuğunuzla konuşmaya ne kadar erken dönemde başlarsanız o denli iyi olacağını bilin.</a:t>
            </a:r>
          </a:p>
          <a:p>
            <a:pPr>
              <a:spcBef>
                <a:spcPts val="1000"/>
              </a:spcBef>
              <a:spcAft>
                <a:spcPts val="1000"/>
              </a:spcAft>
            </a:pPr>
            <a:r>
              <a:rPr lang="tr-TR" sz="2800" i="1" dirty="0">
                <a:solidFill>
                  <a:schemeClr val="bg1"/>
                </a:solidFill>
                <a:latin typeface="+mn-lt"/>
              </a:rPr>
              <a:t>İçki içme konusunda yapılan kısa konuşmaların uzun bir konuşmadan daha iyi olacağını unutmayın.</a:t>
            </a:r>
          </a:p>
        </p:txBody>
      </p:sp>
      <p:grpSp>
        <p:nvGrpSpPr>
          <p:cNvPr id="15" name="Group 14"/>
          <p:cNvGrpSpPr/>
          <p:nvPr/>
        </p:nvGrpSpPr>
        <p:grpSpPr>
          <a:xfrm>
            <a:off x="0" y="6107005"/>
            <a:ext cx="9144000" cy="759023"/>
            <a:chOff x="0" y="6107005"/>
            <a:chExt cx="9144000" cy="759023"/>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9"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8" name="9 Dikdörtgen"/>
          <p:cNvSpPr/>
          <p:nvPr/>
        </p:nvSpPr>
        <p:spPr>
          <a:xfrm>
            <a:off x="7199659" y="466219"/>
            <a:ext cx="1800325" cy="400110"/>
          </a:xfrm>
          <a:prstGeom prst="rect">
            <a:avLst/>
          </a:prstGeom>
        </p:spPr>
        <p:txBody>
          <a:bodyPr wrap="square">
            <a:spAutoFit/>
          </a:bodyPr>
          <a:lstStyle/>
          <a:p>
            <a:pPr algn="r" eaLnBrk="1" hangingPunct="1"/>
            <a:r>
              <a:rPr lang="tr-TR" altLang="tr-TR" sz="2000" dirty="0" smtClean="0">
                <a:solidFill>
                  <a:schemeClr val="bg1"/>
                </a:solidFill>
                <a:latin typeface="+mn-lt"/>
                <a:ea typeface="Lucida Grande" charset="0"/>
                <a:cs typeface="Andalus" pitchFamily="18" charset="-78"/>
              </a:rPr>
              <a:t>(5/5)</a:t>
            </a:r>
          </a:p>
        </p:txBody>
      </p:sp>
    </p:spTree>
    <p:extLst>
      <p:ext uri="{BB962C8B-B14F-4D97-AF65-F5344CB8AC3E}">
        <p14:creationId xmlns:p14="http://schemas.microsoft.com/office/powerpoint/2010/main" xmlns="" val="1057952422"/>
      </p:ext>
    </p:extLst>
  </p:cSld>
  <p:clrMapOvr>
    <a:masterClrMapping/>
  </p:clrMapOvr>
  <p:transition spd="slow">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
        <p:nvSpPr>
          <p:cNvPr id="12" name="14 Dikdörtgen"/>
          <p:cNvSpPr>
            <a:spLocks noChangeArrowheads="1"/>
          </p:cNvSpPr>
          <p:nvPr/>
        </p:nvSpPr>
        <p:spPr bwMode="auto">
          <a:xfrm>
            <a:off x="193902" y="395288"/>
            <a:ext cx="78901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TBM Alkol Bağımlılığı Alanı Hedef Kitle ve Modülleri</a:t>
            </a:r>
            <a:endParaRPr lang="tr-TR" sz="2800" b="1" dirty="0">
              <a:solidFill>
                <a:schemeClr val="bg1"/>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67389410"/>
              </p:ext>
            </p:extLst>
          </p:nvPr>
        </p:nvGraphicFramePr>
        <p:xfrm>
          <a:off x="338506" y="1394222"/>
          <a:ext cx="8466988" cy="3322404"/>
        </p:xfrm>
        <a:graphic>
          <a:graphicData uri="http://schemas.openxmlformats.org/drawingml/2006/table">
            <a:tbl>
              <a:tblPr firstRow="1" bandRow="1">
                <a:tableStyleId>{5C22544A-7EE6-4342-B048-85BDC9FD1C3A}</a:tableStyleId>
              </a:tblPr>
              <a:tblGrid>
                <a:gridCol w="4233494"/>
                <a:gridCol w="4233494"/>
              </a:tblGrid>
              <a:tr h="508019">
                <a:tc>
                  <a:txBody>
                    <a:bodyPr/>
                    <a:lstStyle/>
                    <a:p>
                      <a:r>
                        <a:rPr lang="tr-TR" sz="2500" dirty="0" smtClean="0"/>
                        <a:t>Hedef</a:t>
                      </a:r>
                      <a:r>
                        <a:rPr lang="tr-TR" sz="2500" baseline="0" dirty="0" smtClean="0"/>
                        <a:t> Kitle</a:t>
                      </a:r>
                      <a:endParaRPr lang="tr-TR" sz="2500" dirty="0"/>
                    </a:p>
                  </a:txBody>
                  <a:tcPr marL="127005" marR="127005" marT="63502" marB="63502"/>
                </a:tc>
                <a:tc>
                  <a:txBody>
                    <a:bodyPr/>
                    <a:lstStyle/>
                    <a:p>
                      <a:r>
                        <a:rPr lang="tr-TR" sz="2500" dirty="0" smtClean="0"/>
                        <a:t>Alkol Bağımlılığı Modülleri</a:t>
                      </a:r>
                      <a:endParaRPr lang="tr-TR" sz="2500" dirty="0"/>
                    </a:p>
                  </a:txBody>
                  <a:tcPr marL="127005" marR="127005" marT="63502" marB="63502"/>
                </a:tc>
              </a:tr>
              <a:tr h="508019">
                <a:tc>
                  <a:txBody>
                    <a:bodyPr/>
                    <a:lstStyle/>
                    <a:p>
                      <a:r>
                        <a:rPr lang="tr-TR" sz="2500" dirty="0" smtClean="0"/>
                        <a:t>Okul</a:t>
                      </a:r>
                      <a:r>
                        <a:rPr lang="tr-TR" sz="2500" baseline="0" dirty="0" smtClean="0"/>
                        <a:t> Öncesi ve 1. sınıf</a:t>
                      </a:r>
                      <a:endParaRPr lang="tr-TR" sz="2500" dirty="0"/>
                    </a:p>
                  </a:txBody>
                  <a:tcPr marL="127005" marR="127005" marT="63502" marB="63502"/>
                </a:tc>
                <a:tc>
                  <a:txBody>
                    <a:bodyPr/>
                    <a:lstStyle/>
                    <a:p>
                      <a:r>
                        <a:rPr lang="tr-TR" sz="2500" dirty="0" smtClean="0">
                          <a:sym typeface="Webdings" panose="05030102010509060703" pitchFamily="18" charset="2"/>
                        </a:rPr>
                        <a:t></a:t>
                      </a:r>
                      <a:endParaRPr lang="tr-TR" sz="2500" dirty="0"/>
                    </a:p>
                  </a:txBody>
                  <a:tcPr marL="127005" marR="127005" marT="63502" marB="63502"/>
                </a:tc>
              </a:tr>
              <a:tr h="508019">
                <a:tc>
                  <a:txBody>
                    <a:bodyPr/>
                    <a:lstStyle/>
                    <a:p>
                      <a:r>
                        <a:rPr lang="tr-TR" sz="2500" dirty="0" smtClean="0"/>
                        <a:t>İlkokul (2, 3, 4)</a:t>
                      </a:r>
                      <a:endParaRPr lang="tr-TR" sz="2500" dirty="0"/>
                    </a:p>
                  </a:txBody>
                  <a:tcPr marL="127005" marR="127005" marT="63502" marB="63502"/>
                </a:tc>
                <a:tc>
                  <a:txBody>
                    <a:bodyPr/>
                    <a:lstStyle/>
                    <a:p>
                      <a:r>
                        <a:rPr lang="tr-TR" sz="2500" dirty="0" smtClean="0">
                          <a:sym typeface="Webdings" panose="05030102010509060703" pitchFamily="18" charset="2"/>
                        </a:rPr>
                        <a:t></a:t>
                      </a:r>
                      <a:endParaRPr lang="tr-TR" sz="2500" dirty="0"/>
                    </a:p>
                  </a:txBody>
                  <a:tcPr marL="127005" marR="127005" marT="63502" marB="63502"/>
                </a:tc>
              </a:tr>
              <a:tr h="508019">
                <a:tc>
                  <a:txBody>
                    <a:bodyPr/>
                    <a:lstStyle/>
                    <a:p>
                      <a:r>
                        <a:rPr lang="tr-TR" sz="2500" dirty="0" smtClean="0"/>
                        <a:t>Ortaokul (5, 6, 7, 8)</a:t>
                      </a:r>
                      <a:endParaRPr lang="tr-TR" sz="2500" dirty="0"/>
                    </a:p>
                  </a:txBody>
                  <a:tcPr marL="127005" marR="127005" marT="63502" marB="63502"/>
                </a:tc>
                <a:tc>
                  <a:txBody>
                    <a:bodyPr/>
                    <a:lstStyle/>
                    <a:p>
                      <a:r>
                        <a:rPr lang="tr-TR" sz="2500" dirty="0" smtClean="0">
                          <a:sym typeface="Webdings" panose="05030102010509060703" pitchFamily="18" charset="2"/>
                        </a:rPr>
                        <a:t></a:t>
                      </a:r>
                      <a:endParaRPr lang="tr-TR" sz="2500" dirty="0"/>
                    </a:p>
                  </a:txBody>
                  <a:tcPr marL="127005" marR="127005" marT="63502" marB="63502"/>
                </a:tc>
              </a:tr>
              <a:tr h="643775">
                <a:tc>
                  <a:txBody>
                    <a:bodyPr/>
                    <a:lstStyle/>
                    <a:p>
                      <a:r>
                        <a:rPr lang="tr-TR" sz="2500" dirty="0" smtClean="0"/>
                        <a:t>Lise (9, 10, 11, 12 )</a:t>
                      </a:r>
                      <a:endParaRPr lang="tr-TR" sz="2500" dirty="0"/>
                    </a:p>
                  </a:txBody>
                  <a:tcPr marL="127005" marR="127005" marT="63502" marB="63502"/>
                </a:tc>
                <a:tc>
                  <a:txBody>
                    <a:bodyPr/>
                    <a:lstStyle/>
                    <a:p>
                      <a:r>
                        <a:rPr lang="tr-TR" sz="3400" dirty="0" smtClean="0">
                          <a:sym typeface="Webdings" panose="05030102010509060703" pitchFamily="18" charset="2"/>
                        </a:rPr>
                        <a:t></a:t>
                      </a:r>
                      <a:endParaRPr lang="tr-TR" sz="3400" dirty="0"/>
                    </a:p>
                  </a:txBody>
                  <a:tcPr marL="127005" marR="127005" marT="63502" marB="63502"/>
                </a:tc>
              </a:tr>
              <a:tr h="643775">
                <a:tc>
                  <a:txBody>
                    <a:bodyPr/>
                    <a:lstStyle/>
                    <a:p>
                      <a:r>
                        <a:rPr lang="tr-TR" sz="2500" dirty="0" smtClean="0"/>
                        <a:t>Yetişkin</a:t>
                      </a:r>
                      <a:endParaRPr lang="tr-TR" sz="2500" dirty="0"/>
                    </a:p>
                  </a:txBody>
                  <a:tcPr marL="127005" marR="127005" marT="63502" marB="63502"/>
                </a:tc>
                <a:tc>
                  <a:txBody>
                    <a:bodyPr/>
                    <a:lstStyle/>
                    <a:p>
                      <a:r>
                        <a:rPr lang="tr-TR" sz="3400" dirty="0" smtClean="0">
                          <a:sym typeface="Webdings" panose="05030102010509060703" pitchFamily="18" charset="2"/>
                        </a:rPr>
                        <a:t></a:t>
                      </a:r>
                      <a:endParaRPr lang="tr-TR" sz="3400" dirty="0"/>
                    </a:p>
                  </a:txBody>
                  <a:tcPr marL="127005" marR="127005" marT="63502" marB="63502"/>
                </a:tc>
              </a:tr>
            </a:tbl>
          </a:graphicData>
        </a:graphic>
      </p:graphicFrame>
    </p:spTree>
    <p:extLst>
      <p:ext uri="{BB962C8B-B14F-4D97-AF65-F5344CB8AC3E}">
        <p14:creationId xmlns:p14="http://schemas.microsoft.com/office/powerpoint/2010/main" xmlns="" val="1987089518"/>
      </p:ext>
    </p:extLst>
  </p:cSld>
  <p:clrMapOvr>
    <a:masterClrMapping/>
  </p:clrMapOvr>
  <p:transition spd="slow">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5717" y="510183"/>
            <a:ext cx="5112567" cy="30675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61567" y="3284984"/>
            <a:ext cx="4620867" cy="286493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xmlns="" val="1557401763"/>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14 Dikdörtgen"/>
          <p:cNvSpPr>
            <a:spLocks noChangeArrowheads="1"/>
          </p:cNvSpPr>
          <p:nvPr/>
        </p:nvSpPr>
        <p:spPr bwMode="auto">
          <a:xfrm>
            <a:off x="8275072" y="480811"/>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(1/3)</a:t>
            </a:r>
            <a:endParaRPr lang="tr-TR" sz="2000" dirty="0">
              <a:solidFill>
                <a:schemeClr val="bg1"/>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351754">
            <a:off x="2944371" y="1122085"/>
            <a:ext cx="3409847" cy="4801909"/>
          </a:xfrm>
          <a:prstGeom prst="rect">
            <a:avLst/>
          </a:prstGeom>
          <a:noFill/>
          <a:ln w="57150">
            <a:solidFill>
              <a:schemeClr val="bg1"/>
            </a:solidFill>
          </a:ln>
        </p:spPr>
      </p:pic>
      <p:sp>
        <p:nvSpPr>
          <p:cNvPr id="16" name="14 Dikdörtgen"/>
          <p:cNvSpPr>
            <a:spLocks noChangeArrowheads="1"/>
          </p:cNvSpPr>
          <p:nvPr/>
        </p:nvSpPr>
        <p:spPr bwMode="auto">
          <a:xfrm>
            <a:off x="179388" y="395288"/>
            <a:ext cx="33949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chemeClr val="bg1"/>
                </a:solidFill>
                <a:latin typeface="Calibri" panose="020F0502020204030204" pitchFamily="34" charset="0"/>
              </a:rPr>
              <a:t>Alkol Bağımlılığı - Lise</a:t>
            </a:r>
            <a:endParaRPr lang="tr-TR" sz="2800" b="1" dirty="0">
              <a:solidFill>
                <a:schemeClr val="bg1"/>
              </a:solidFill>
              <a:latin typeface="Calibri" panose="020F0502020204030204" pitchFamily="34" charset="0"/>
            </a:endParaRPr>
          </a:p>
        </p:txBody>
      </p:sp>
      <p:grpSp>
        <p:nvGrpSpPr>
          <p:cNvPr id="2" name="Group 17"/>
          <p:cNvGrpSpPr/>
          <p:nvPr/>
        </p:nvGrpSpPr>
        <p:grpSpPr>
          <a:xfrm>
            <a:off x="0" y="6107005"/>
            <a:ext cx="9144000" cy="759023"/>
            <a:chOff x="0" y="6107005"/>
            <a:chExt cx="9144000" cy="759023"/>
          </a:xfrm>
        </p:grpSpPr>
        <p:pic>
          <p:nvPicPr>
            <p:cNvPr id="19" name="Picture 1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107005"/>
              <a:ext cx="9144000" cy="759023"/>
            </a:xfrm>
            <a:prstGeom prst="rect">
              <a:avLst/>
            </a:prstGeom>
            <a:noFill/>
            <a:ln>
              <a:noFill/>
            </a:ln>
          </p:spPr>
        </p:pic>
        <p:sp>
          <p:nvSpPr>
            <p:cNvPr id="20"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 xmlns:p14="http://schemas.microsoft.com/office/powerpoint/2010/main" val="4252695317"/>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2563</TotalTime>
  <Words>3155</Words>
  <Application>Microsoft Office PowerPoint</Application>
  <PresentationFormat>Ekran Gösterisi (4:3)</PresentationFormat>
  <Paragraphs>518</Paragraphs>
  <Slides>86</Slides>
  <Notes>14</Notes>
  <HiddenSlides>0</HiddenSlides>
  <MMClips>0</MMClips>
  <ScaleCrop>false</ScaleCrop>
  <HeadingPairs>
    <vt:vector size="4" baseType="variant">
      <vt:variant>
        <vt:lpstr>Tema</vt:lpstr>
      </vt:variant>
      <vt:variant>
        <vt:i4>1</vt:i4>
      </vt:variant>
      <vt:variant>
        <vt:lpstr>Slayt Başlıkları</vt:lpstr>
      </vt:variant>
      <vt:variant>
        <vt:i4>86</vt:i4>
      </vt:variant>
    </vt:vector>
  </HeadingPairs>
  <TitlesOfParts>
    <vt:vector size="87"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Gençler Alkol ve Diğer Bağımlılık Yapıcı Maddeleri Neden Deniyorlar</vt:lpstr>
      <vt:lpstr>Slayt 60</vt:lpstr>
      <vt:lpstr> 1. Bireysel Faktörler </vt:lpstr>
      <vt:lpstr>Slayt 62</vt:lpstr>
      <vt:lpstr> 3. Aile Faktörü </vt:lpstr>
      <vt:lpstr> 4. Okul Faktörü </vt:lpstr>
      <vt:lpstr> 5. Çevresel Faktörler </vt:lpstr>
      <vt:lpstr>Slayt 66</vt:lpstr>
      <vt:lpstr>TOLERANS GELİŞTİRME</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XP</cp:lastModifiedBy>
  <cp:revision>640</cp:revision>
  <dcterms:created xsi:type="dcterms:W3CDTF">2010-12-23T09:12:01Z</dcterms:created>
  <dcterms:modified xsi:type="dcterms:W3CDTF">2015-03-24T09:29:24Z</dcterms:modified>
</cp:coreProperties>
</file>